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90" r:id="rId3"/>
    <p:sldId id="436" r:id="rId4"/>
    <p:sldId id="389" r:id="rId5"/>
    <p:sldId id="441" r:id="rId6"/>
    <p:sldId id="391" r:id="rId7"/>
    <p:sldId id="452" r:id="rId8"/>
    <p:sldId id="392" r:id="rId9"/>
    <p:sldId id="385" r:id="rId10"/>
    <p:sldId id="394" r:id="rId11"/>
    <p:sldId id="399" r:id="rId12"/>
    <p:sldId id="396" r:id="rId13"/>
    <p:sldId id="440" r:id="rId14"/>
    <p:sldId id="401" r:id="rId15"/>
    <p:sldId id="398" r:id="rId16"/>
    <p:sldId id="442" r:id="rId17"/>
    <p:sldId id="449" r:id="rId18"/>
    <p:sldId id="404" r:id="rId19"/>
    <p:sldId id="444" r:id="rId20"/>
    <p:sldId id="445" r:id="rId21"/>
    <p:sldId id="446" r:id="rId22"/>
    <p:sldId id="448" r:id="rId23"/>
    <p:sldId id="450" r:id="rId24"/>
    <p:sldId id="443" r:id="rId25"/>
    <p:sldId id="405" r:id="rId26"/>
    <p:sldId id="406" r:id="rId27"/>
    <p:sldId id="407" r:id="rId28"/>
    <p:sldId id="409" r:id="rId29"/>
    <p:sldId id="410" r:id="rId30"/>
    <p:sldId id="416" r:id="rId31"/>
    <p:sldId id="417" r:id="rId32"/>
    <p:sldId id="418" r:id="rId33"/>
    <p:sldId id="420" r:id="rId34"/>
    <p:sldId id="421" r:id="rId35"/>
    <p:sldId id="419" r:id="rId36"/>
    <p:sldId id="413" r:id="rId37"/>
    <p:sldId id="423" r:id="rId38"/>
    <p:sldId id="435" r:id="rId39"/>
    <p:sldId id="430" r:id="rId40"/>
    <p:sldId id="431" r:id="rId41"/>
    <p:sldId id="432" r:id="rId42"/>
    <p:sldId id="433" r:id="rId43"/>
    <p:sldId id="434" r:id="rId44"/>
    <p:sldId id="425" r:id="rId45"/>
    <p:sldId id="415" r:id="rId46"/>
    <p:sldId id="454" r:id="rId47"/>
    <p:sldId id="426" r:id="rId48"/>
    <p:sldId id="428" r:id="rId49"/>
    <p:sldId id="451" r:id="rId50"/>
    <p:sldId id="353" r:id="rId51"/>
    <p:sldId id="369" r:id="rId52"/>
  </p:sldIdLst>
  <p:sldSz cx="16249650" cy="9144000"/>
  <p:notesSz cx="6858000" cy="9144000"/>
  <p:defaultTextStyle>
    <a:defPPr>
      <a:defRPr lang="en-US"/>
    </a:defPPr>
    <a:lvl1pPr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1pPr>
    <a:lvl2pPr marL="725488" indent="-268288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2pPr>
    <a:lvl3pPr marL="1450975" indent="-536575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3pPr>
    <a:lvl4pPr marL="2176463" indent="-804863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4pPr>
    <a:lvl5pPr marL="2901950" indent="-1073150" algn="l" defTabSz="725488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" pitchFamily="34" charset="0"/>
        <a:ea typeface="ヒラギノ角ゴ Pro W3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5">
          <p15:clr>
            <a:srgbClr val="A4A3A4"/>
          </p15:clr>
        </p15:guide>
        <p15:guide id="2" pos="51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B3C"/>
    <a:srgbClr val="223E4C"/>
    <a:srgbClr val="FFFFFF"/>
    <a:srgbClr val="4A5C61"/>
    <a:srgbClr val="1CB5C5"/>
    <a:srgbClr val="019ABE"/>
    <a:srgbClr val="00739C"/>
    <a:srgbClr val="FF2B33"/>
    <a:srgbClr val="1F3844"/>
    <a:srgbClr val="143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780" y="72"/>
      </p:cViewPr>
      <p:guideLst>
        <p:guide orient="horz" pos="3525"/>
        <p:guide pos="5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07" charset="0"/>
                <a:ea typeface="ヒラギノ角ゴ Pro W3" pitchFamily="-107" charset="-128"/>
                <a:cs typeface="ヒラギノ角ゴ Pro W3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95450B-EB12-4B4F-9EA6-1BEE48EC9613}" type="datetime1">
              <a:rPr lang="en-US"/>
              <a:pPr/>
              <a:t>7/17/2015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07" charset="0"/>
                <a:ea typeface="ヒラギノ角ゴ Pro W3" pitchFamily="-107" charset="-128"/>
                <a:cs typeface="ヒラギノ角ゴ Pro W3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303802-B1C5-4F7A-AAC0-8B0D8219AD6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6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>
              <a:ea typeface="ヒラギノ角ゴ Pro W3" pitchFamily="-84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E0C5FFE-B865-4CB0-BDE1-F3A4F6F261ED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05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66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96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61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0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75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3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1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77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2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19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52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23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3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0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16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89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53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6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41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12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49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3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3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5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0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9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46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pode repetir ou então várias telas se sobrepõe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03802-B1C5-4F7A-AAC0-8B0D8219AD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4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352972" y="4719638"/>
            <a:ext cx="8050455" cy="430212"/>
          </a:xfrm>
          <a:prstGeom prst="rect">
            <a:avLst/>
          </a:prstGeom>
        </p:spPr>
        <p:txBody>
          <a:bodyPr anchor="ctr"/>
          <a:lstStyle>
            <a:lvl1pPr algn="r">
              <a:defRPr sz="2200" b="1">
                <a:solidFill>
                  <a:srgbClr val="1CB5C5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NOME SOBRENOME, MÊS ANO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352972" y="1331913"/>
            <a:ext cx="8050455" cy="2444321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6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70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1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62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 userDrawn="1"/>
        </p:nvSpPr>
        <p:spPr bwMode="auto">
          <a:xfrm>
            <a:off x="10372725" y="5010150"/>
            <a:ext cx="499903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200" dirty="0">
                <a:solidFill>
                  <a:srgbClr val="1CB5C5"/>
                </a:solidFill>
                <a:latin typeface="Arial Narrow"/>
                <a:cs typeface="Arial Narrow"/>
              </a:rPr>
              <a:t>Obrigado ;)</a:t>
            </a:r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250238" y="1789113"/>
            <a:ext cx="1706562" cy="170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372725" y="1765201"/>
            <a:ext cx="4754136" cy="558800"/>
          </a:xfrm>
          <a:prstGeom prst="rect">
            <a:avLst/>
          </a:prstGeom>
        </p:spPr>
        <p:txBody>
          <a:bodyPr anchor="ctr"/>
          <a:lstStyle>
            <a:lvl1pPr algn="l">
              <a:defRPr sz="320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NOME SOBRENOME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0372726" y="2240456"/>
            <a:ext cx="4754136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err="1" smtClean="0"/>
              <a:t>Área</a:t>
            </a:r>
            <a:r>
              <a:rPr lang="en-US" dirty="0" smtClean="0"/>
              <a:t> de </a:t>
            </a:r>
            <a:r>
              <a:rPr lang="en-US" dirty="0" err="1" smtClean="0"/>
              <a:t>atuação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+55 (00) 0000-0000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0374576" y="3014468"/>
            <a:ext cx="4754136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1CB5C5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err="1" smtClean="0"/>
              <a:t>nome.sobrenome@totvs.com.br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676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634038" y="1851025"/>
            <a:ext cx="1981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4825" y="4572000"/>
            <a:ext cx="6852790" cy="4083262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50"/>
              </a:spcBef>
              <a:buFont typeface="+mj-lt"/>
              <a:buAutoNum type="arabicPeriod"/>
              <a:defRPr sz="2200" b="0" i="0" baseline="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239837" indent="-514350">
              <a:buSzPct val="100000"/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965325" indent="-514350"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690813" indent="-514350">
              <a:buSzPct val="70000"/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 marL="3416300" indent="-514350">
              <a:buFont typeface="+mj-lt"/>
              <a:buAutoNum type="arabicPeriod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0"/>
            <a:endParaRPr lang="en-US" dirty="0" smtClean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124825" y="1331912"/>
            <a:ext cx="5272576" cy="30124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2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HOJE FALAREMOS SOBRE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8204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ande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1799" y="2090861"/>
            <a:ext cx="15046049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640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4"/>
          </p:nvPr>
        </p:nvSpPr>
        <p:spPr>
          <a:xfrm>
            <a:off x="601800" y="4546600"/>
            <a:ext cx="362616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223000" y="1632675"/>
            <a:ext cx="9448800" cy="693595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4A5C6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TOTVS_po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47" y="378639"/>
            <a:ext cx="1324878" cy="53156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800" y="1175133"/>
            <a:ext cx="369433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599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Blu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0" y="0"/>
            <a:ext cx="4394200" cy="9144000"/>
          </a:xfrm>
          <a:prstGeom prst="rect">
            <a:avLst/>
          </a:prstGeom>
          <a:solidFill>
            <a:srgbClr val="00739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9" name="Picture 8" descr="TOTVS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799" y="1175133"/>
            <a:ext cx="34905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1165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lu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0" y="0"/>
            <a:ext cx="7524750" cy="9144000"/>
          </a:xfrm>
          <a:prstGeom prst="rect">
            <a:avLst/>
          </a:prstGeom>
          <a:solidFill>
            <a:srgbClr val="00739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1885" y="378639"/>
            <a:ext cx="7525964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8121885" y="2090861"/>
            <a:ext cx="7525963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 descr="TOTVS_ne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1799" y="1175133"/>
            <a:ext cx="34905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254891" y="8475663"/>
            <a:ext cx="37909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3940D1D-B147-43FC-A96B-779C25C7BB7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00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8089900" y="2703531"/>
            <a:ext cx="1335069" cy="13350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um </a:t>
            </a:r>
            <a:r>
              <a:rPr lang="en-US" dirty="0" err="1" smtClean="0"/>
              <a:t>ícone</a:t>
            </a:r>
            <a:r>
              <a:rPr lang="en-US" dirty="0" smtClean="0"/>
              <a:t> da </a:t>
            </a:r>
            <a:r>
              <a:rPr lang="en-US" dirty="0" err="1" smtClean="0"/>
              <a:t>biblioteca</a:t>
            </a:r>
            <a:r>
              <a:rPr lang="en-US" dirty="0" smtClean="0"/>
              <a:t> TOTVS, </a:t>
            </a:r>
            <a:r>
              <a:rPr lang="en-US" dirty="0" err="1" smtClean="0"/>
              <a:t>disponível</a:t>
            </a:r>
            <a:r>
              <a:rPr lang="en-US" dirty="0" smtClean="0"/>
              <a:t> no </a:t>
            </a:r>
            <a:r>
              <a:rPr lang="en-US" dirty="0" err="1" smtClean="0"/>
              <a:t>Guia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do PPT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124825" y="4572000"/>
            <a:ext cx="8124825" cy="73818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CHAPTER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62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725488" rtl="0" eaLnBrk="0" fontAlgn="base" hangingPunct="0">
        <a:spcBef>
          <a:spcPct val="0"/>
        </a:spcBef>
        <a:spcAft>
          <a:spcPct val="0"/>
        </a:spcAft>
        <a:defRPr sz="7000" kern="1200">
          <a:solidFill>
            <a:schemeClr val="tx1"/>
          </a:solidFill>
          <a:latin typeface="+mj-lt"/>
          <a:ea typeface="ヒラギノ角ゴ Pro W3" pitchFamily="-107" charset="-128"/>
          <a:cs typeface="ヒラギノ角ゴ Pro W3" pitchFamily="-107" charset="-128"/>
        </a:defRPr>
      </a:lvl1pPr>
      <a:lvl2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2pPr>
      <a:lvl3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3pPr>
      <a:lvl4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4pPr>
      <a:lvl5pPr algn="ctr" defTabSz="725488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5pPr>
      <a:lvl6pPr marL="4572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6pPr>
      <a:lvl7pPr marL="9144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7pPr>
      <a:lvl8pPr marL="13716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8pPr>
      <a:lvl9pPr marL="1828800" algn="ctr" defTabSz="725488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ヒラギノ角ゴ Pro W3" pitchFamily="-107" charset="-128"/>
          <a:cs typeface="ヒラギノ角ゴ Pro W3" pitchFamily="-107" charset="-128"/>
        </a:defRPr>
      </a:lvl9pPr>
    </p:titleStyle>
    <p:bodyStyle>
      <a:lvl1pPr marL="542925" indent="-542925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pitchFamily="-107" charset="-128"/>
        </a:defRPr>
      </a:lvl1pPr>
      <a:lvl2pPr marL="1177925" indent="-452438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44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2pPr>
      <a:lvl3pPr marL="1812925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3pPr>
      <a:lvl4pPr marL="2538413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4pPr>
      <a:lvl5pPr marL="3263900" indent="-361950" algn="l" defTabSz="725488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ヒラギノ角ゴ Pro W3" pitchFamily="-107" charset="-128"/>
          <a:cs typeface="ヒラギノ角ゴ Pro W3" charset="0"/>
        </a:defRPr>
      </a:lvl5pPr>
      <a:lvl6pPr marL="3990419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5949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480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011" indent="-362765" algn="l" defTabSz="72553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31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061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592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123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653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184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715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245" algn="l" defTabSz="72553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jp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10" Type="http://schemas.openxmlformats.org/officeDocument/2006/relationships/image" Target="../media/image69.png"/><Relationship Id="rId4" Type="http://schemas.openxmlformats.org/officeDocument/2006/relationships/image" Target="../media/image45.jp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4.png"/><Relationship Id="rId4" Type="http://schemas.openxmlformats.org/officeDocument/2006/relationships/image" Target="../media/image45.jpg"/><Relationship Id="rId9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6877050" y="1331913"/>
            <a:ext cx="8526377" cy="2444321"/>
          </a:xfrm>
        </p:spPr>
        <p:txBody>
          <a:bodyPr/>
          <a:lstStyle/>
          <a:p>
            <a:r>
              <a:rPr lang="en-US" dirty="0" smtClean="0"/>
              <a:t>TOTVS ACD PROTHEUS </a:t>
            </a:r>
          </a:p>
          <a:p>
            <a:r>
              <a:rPr lang="en-US" dirty="0" smtClean="0"/>
              <a:t>AUTOMAÇÃO E COLETA DE DADOS</a:t>
            </a:r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352972" y="5310188"/>
            <a:ext cx="8050455" cy="430212"/>
          </a:xfrm>
        </p:spPr>
        <p:txBody>
          <a:bodyPr/>
          <a:lstStyle/>
          <a:p>
            <a:r>
              <a:rPr lang="pt-BR" dirty="0" smtClean="0"/>
              <a:t>SEGMENTO MANUFATURA, 2015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INVENTÁRIO</a:t>
            </a:r>
            <a:endParaRPr lang="en-US" b="1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7" y="1527512"/>
            <a:ext cx="4572000" cy="3429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5" y="1566755"/>
            <a:ext cx="4545354" cy="256076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5" y="4683456"/>
            <a:ext cx="4545354" cy="39771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98" y="5157781"/>
            <a:ext cx="4572000" cy="3560769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9021" y="7026716"/>
            <a:ext cx="2342986" cy="169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563836" y="2032844"/>
            <a:ext cx="56058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Mestre de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inventário 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Inventário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Monitoramento do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inventário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 (produto, endereços) RF e Protheus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Emissão de etiquetas de produtos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</a:p>
        </p:txBody>
      </p:sp>
    </p:spTree>
    <p:extLst>
      <p:ext uri="{BB962C8B-B14F-4D97-AF65-F5344CB8AC3E}">
        <p14:creationId xmlns:p14="http://schemas.microsoft.com/office/powerpoint/2010/main" val="32868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b="1" dirty="0" smtClean="0"/>
              <a:t>EXPEDIÇÃO</a:t>
            </a:r>
            <a:endParaRPr lang="pt-BR" b="1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61" y="2028149"/>
            <a:ext cx="9003213" cy="6002142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63836" y="2032844"/>
            <a:ext cx="560586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Expedição ligada (processo automático)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rgbClr val="4A5C61"/>
                </a:solidFill>
                <a:latin typeface="Arial Narrow" panose="020B0606020202030204" pitchFamily="34" charset="0"/>
              </a:rPr>
              <a:t>Pré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-separação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Separação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Embalagem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Geração da nota fiscal de saída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da nota fiscal de saída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b="1" dirty="0" smtClean="0"/>
              <a:t>PRODUÇÃO</a:t>
            </a:r>
            <a:endParaRPr lang="pt-BR" b="1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657" y="5633902"/>
            <a:ext cx="5546874" cy="31248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49" y="1289066"/>
            <a:ext cx="5231288" cy="40043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4" y="7181676"/>
            <a:ext cx="2719122" cy="1577091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683106" y="2071316"/>
            <a:ext cx="812482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Requisição por OP/centro de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custo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Devolução por OP/centro de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custo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Apontamentos de produção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Monitoramento da produção (início, pausas, apontamento, apontamento de perdas, M.O.)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Baixa CQ 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produto</a:t>
            </a:r>
          </a:p>
          <a:p>
            <a:pPr marL="342900" lvl="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 (produto, endereços) RF e Protheus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Impressão de etiquetas de endereços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WMS</a:t>
            </a:r>
            <a:endParaRPr lang="en-US" b="1" dirty="0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63836" y="2032844"/>
            <a:ext cx="5605861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Convocação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Volume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Etiqueta de embalagem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Etiqueta de volume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Conferencia recebimento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Endereça expedição</a:t>
            </a: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A5C6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44" y="1512548"/>
            <a:ext cx="5146000" cy="32582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450" y="1537448"/>
            <a:ext cx="4465368" cy="671066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44" y="4949686"/>
            <a:ext cx="5164553" cy="32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42" y="2438400"/>
            <a:ext cx="17661522" cy="42314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223E4C"/>
                </a:solidFill>
              </a:rPr>
              <a:t>PRINCIPAIS FUNCIONALIDADES</a:t>
            </a:r>
            <a:endParaRPr lang="pt-BR" dirty="0">
              <a:solidFill>
                <a:srgbClr val="223E4C"/>
              </a:solidFill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b="1" dirty="0" smtClean="0"/>
              <a:t>CHÃO DE FÁBRICA</a:t>
            </a:r>
            <a:endParaRPr lang="en-US" b="1" dirty="0"/>
          </a:p>
          <a:p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4825626" y="3214811"/>
            <a:ext cx="10518637" cy="3490789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produção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Gerenciar apontamento de produção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paradas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parada geral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rgbClr val="002060"/>
                </a:solidFill>
              </a:rPr>
              <a:t>Apontamento de item de controle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87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5842" y="1989221"/>
            <a:ext cx="7305706" cy="713572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latin typeface="Arial Narrow" panose="020B0606020202030204" pitchFamily="34" charset="0"/>
              </a:rPr>
              <a:t>Manutenção </a:t>
            </a:r>
            <a:r>
              <a:rPr lang="pt-BR" dirty="0">
                <a:latin typeface="Arial Narrow" panose="020B0606020202030204" pitchFamily="34" charset="0"/>
              </a:rPr>
              <a:t>do </a:t>
            </a:r>
            <a:r>
              <a:rPr lang="pt-BR" b="1" dirty="0">
                <a:latin typeface="Arial Narrow" panose="020B0606020202030204" pitchFamily="34" charset="0"/>
              </a:rPr>
              <a:t>cadastro de operadores 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Manutenção </a:t>
            </a:r>
            <a:r>
              <a:rPr lang="pt-BR" b="1" dirty="0">
                <a:latin typeface="Arial Narrow" panose="020B0606020202030204" pitchFamily="34" charset="0"/>
              </a:rPr>
              <a:t>do cadastro de locais de impressão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Consulta geral </a:t>
            </a:r>
            <a:r>
              <a:rPr lang="pt-BR" b="1" dirty="0">
                <a:latin typeface="Arial Narrow" panose="020B0606020202030204" pitchFamily="34" charset="0"/>
              </a:rPr>
              <a:t>logs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Cadastro de </a:t>
            </a:r>
            <a:r>
              <a:rPr lang="pt-BR" b="1" dirty="0">
                <a:latin typeface="Arial Narrow" panose="020B0606020202030204" pitchFamily="34" charset="0"/>
              </a:rPr>
              <a:t>produto/complemento unificado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 por produto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 de caixa para produto a granel 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 de unidade de despacho EAN14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Impressão de </a:t>
            </a:r>
            <a:r>
              <a:rPr lang="pt-BR" b="1" dirty="0">
                <a:latin typeface="Arial Narrow" panose="020B0606020202030204" pitchFamily="34" charset="0"/>
              </a:rPr>
              <a:t>etiquetas de usuário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Consulta de </a:t>
            </a:r>
            <a:r>
              <a:rPr lang="pt-BR" b="1" dirty="0">
                <a:latin typeface="Arial Narrow" panose="020B0606020202030204" pitchFamily="34" charset="0"/>
              </a:rPr>
              <a:t>etiquetas</a:t>
            </a:r>
            <a:r>
              <a:rPr lang="pt-BR" dirty="0">
                <a:latin typeface="Arial Narrow" panose="020B0606020202030204" pitchFamily="34" charset="0"/>
              </a:rPr>
              <a:t> através do </a:t>
            </a:r>
            <a:r>
              <a:rPr lang="pt-BR" b="1" dirty="0">
                <a:latin typeface="Arial Narrow" panose="020B0606020202030204" pitchFamily="34" charset="0"/>
              </a:rPr>
              <a:t>código de barras </a:t>
            </a:r>
            <a:r>
              <a:rPr lang="pt-BR" dirty="0">
                <a:latin typeface="Arial Narrow" panose="020B0606020202030204" pitchFamily="34" charset="0"/>
              </a:rPr>
              <a:t>RF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Visualização da caixa de entrada - </a:t>
            </a:r>
            <a:r>
              <a:rPr lang="pt-BR" b="1" dirty="0">
                <a:latin typeface="Arial Narrow" panose="020B0606020202030204" pitchFamily="34" charset="0"/>
              </a:rPr>
              <a:t>Mensagens Recebidas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Visualização da caixa de entrada </a:t>
            </a:r>
            <a:r>
              <a:rPr lang="pt-BR" b="1" dirty="0">
                <a:latin typeface="Arial Narrow" panose="020B0606020202030204" pitchFamily="34" charset="0"/>
              </a:rPr>
              <a:t>- Mensagens Enviadas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latin typeface="Arial Narrow" panose="020B0606020202030204" pitchFamily="34" charset="0"/>
              </a:rPr>
              <a:t>Visualização da caixa de entrada  - </a:t>
            </a:r>
            <a:r>
              <a:rPr lang="pt-BR" b="1" dirty="0">
                <a:latin typeface="Arial Narrow" panose="020B0606020202030204" pitchFamily="34" charset="0"/>
              </a:rPr>
              <a:t>Novas </a:t>
            </a:r>
            <a:r>
              <a:rPr lang="pt-BR" b="1" dirty="0" smtClean="0">
                <a:latin typeface="Arial Narrow" panose="020B0606020202030204" pitchFamily="34" charset="0"/>
              </a:rPr>
              <a:t>Mensagens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 Narrow" panose="020B0606020202030204" pitchFamily="34" charset="0"/>
              </a:rPr>
              <a:t>Fragmentação de etiquetas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 Narrow" panose="020B0606020202030204" pitchFamily="34" charset="0"/>
              </a:rPr>
              <a:t>Montagem de pallets</a:t>
            </a:r>
          </a:p>
          <a:p>
            <a:pPr marL="457200" lvl="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latin typeface="Arial Narrow" panose="020B0606020202030204" pitchFamily="34" charset="0"/>
              </a:rPr>
              <a:t>Manutenção de pallets</a:t>
            </a:r>
            <a:endParaRPr lang="pt-BR" dirty="0">
              <a:latin typeface="Arial Narrow" panose="020B0606020202030204" pitchFamily="34" charset="0"/>
            </a:endParaRPr>
          </a:p>
          <a:p>
            <a:endParaRPr lang="en-US" sz="24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8" y="1175133"/>
            <a:ext cx="4656001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b="1" dirty="0" smtClean="0"/>
              <a:t>FUNCIONALIDADES GERAIS – ACD: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4" y="136524"/>
            <a:ext cx="8582026" cy="85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CONHECENDO A SOLUÇÃO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2985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r>
              <a:rPr lang="en-US" b="1" dirty="0" smtClean="0"/>
              <a:t>PRINCIPAIS CADASTROS</a:t>
            </a:r>
            <a:endParaRPr lang="en-US" b="1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9" y="1175133"/>
            <a:ext cx="427790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CONHECENDO A SOLUÇÃO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91" y="930607"/>
            <a:ext cx="10058400" cy="75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pic>
        <p:nvPicPr>
          <p:cNvPr id="14" name="Imagem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131071" y="1677414"/>
            <a:ext cx="9466605" cy="5975715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92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Operadores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048" y="1560273"/>
            <a:ext cx="9772650" cy="60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</a:t>
            </a:r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ipos de embalagens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40" y="1541723"/>
            <a:ext cx="9772650" cy="63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8124825" y="1331913"/>
            <a:ext cx="4999038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200" dirty="0">
                <a:solidFill>
                  <a:srgbClr val="00739C"/>
                </a:solidFill>
                <a:latin typeface="Arial Narrow"/>
                <a:cs typeface="Arial Narrow"/>
              </a:rPr>
              <a:t>HOJE FALAREMOS SOBRE</a:t>
            </a:r>
          </a:p>
        </p:txBody>
      </p:sp>
      <p:pic>
        <p:nvPicPr>
          <p:cNvPr id="1639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4038" y="1851025"/>
            <a:ext cx="1981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CONCEITO ACD</a:t>
            </a:r>
          </a:p>
          <a:p>
            <a:r>
              <a:rPr lang="en-US" dirty="0" smtClean="0"/>
              <a:t>APLICAÇÃO DO ACD</a:t>
            </a:r>
          </a:p>
          <a:p>
            <a:r>
              <a:rPr lang="en-US" dirty="0" smtClean="0"/>
              <a:t>CONHECENDO A SOLUÇÃO</a:t>
            </a:r>
          </a:p>
          <a:p>
            <a:r>
              <a:rPr lang="en-US" dirty="0" smtClean="0"/>
              <a:t>CONCLUSÃO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18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Local de impressão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40" y="1541723"/>
            <a:ext cx="9772650" cy="63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Produto x Endereço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77" y="1677414"/>
            <a:ext cx="9782175" cy="61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62138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PRINCIPAIS </a:t>
            </a:r>
          </a:p>
          <a:p>
            <a:r>
              <a:rPr lang="pt-BR" b="1" dirty="0" smtClean="0"/>
              <a:t>CADASTROS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Cadastro de 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Controle de Tarefas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77" y="1586747"/>
            <a:ext cx="9782175" cy="63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090861"/>
            <a:ext cx="594903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r>
              <a:rPr lang="en-US" b="1" dirty="0" smtClean="0"/>
              <a:t>SIMULANDO PROCESSOS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9" y="1175133"/>
            <a:ext cx="4277900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CONHECENDO A SOLUÇÃO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23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91" y="930607"/>
            <a:ext cx="10058400" cy="75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pic>
        <p:nvPicPr>
          <p:cNvPr id="14" name="Imagem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131071" y="1677414"/>
            <a:ext cx="9466605" cy="5975715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Inclusão da</a:t>
            </a:r>
          </a:p>
          <a:p>
            <a:r>
              <a:rPr lang="pt-BR" altLang="pt-BR" sz="2400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pré-nota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entrada</a:t>
            </a:r>
          </a:p>
        </p:txBody>
      </p:sp>
    </p:spTree>
    <p:extLst>
      <p:ext uri="{BB962C8B-B14F-4D97-AF65-F5344CB8AC3E}">
        <p14:creationId xmlns:p14="http://schemas.microsoft.com/office/powerpoint/2010/main" val="17549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Confirmação da </a:t>
            </a:r>
          </a:p>
          <a:p>
            <a:r>
              <a:rPr lang="pt-BR" altLang="pt-BR" sz="2400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pré-nota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entrada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endParaRPr lang="pt-BR" altLang="pt-BR" sz="2400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Impressão de etiquetas!</a:t>
            </a:r>
          </a:p>
        </p:txBody>
      </p:sp>
      <p:pic>
        <p:nvPicPr>
          <p:cNvPr id="11" name="Espaço Reservado para Conteúdo 6"/>
          <p:cNvPicPr>
            <a:picLocks noGrp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4182332" y="1677414"/>
            <a:ext cx="9461923" cy="59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Tela de manutenção das notas de entrada.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Observe a legenda</a:t>
            </a: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</a:t>
            </a:r>
            <a:r>
              <a:rPr lang="pt-BR" altLang="pt-BR" sz="2400" b="1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Docto</a:t>
            </a:r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em processo de conferência”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182332" y="1677415"/>
            <a:ext cx="9462084" cy="5896202"/>
            <a:chOff x="4182332" y="1677415"/>
            <a:chExt cx="9462084" cy="5896202"/>
          </a:xfrm>
        </p:grpSpPr>
        <p:pic>
          <p:nvPicPr>
            <p:cNvPr id="10" name="Imagem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82332" y="1677415"/>
              <a:ext cx="9462084" cy="5896202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5309" y="3414910"/>
              <a:ext cx="3389195" cy="3800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65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Visualizando a </a:t>
            </a:r>
            <a:r>
              <a:rPr lang="pt-BR" altLang="pt-BR" sz="2400" dirty="0" err="1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pré-nota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de entrada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Observe a aba “Conferência Física”</a:t>
            </a:r>
          </a:p>
        </p:txBody>
      </p:sp>
      <p:pic>
        <p:nvPicPr>
          <p:cNvPr id="11" name="Image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391370" cy="59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</a:t>
            </a:r>
            <a:r>
              <a:rPr lang="pt-BR" b="0" dirty="0"/>
              <a:t>ACD</a:t>
            </a:r>
            <a:br>
              <a:rPr lang="pt-BR" b="0" dirty="0"/>
            </a:br>
            <a:r>
              <a:rPr lang="pt-BR" sz="2400" b="0" dirty="0"/>
              <a:t>utilizando coletores no processo de conferência</a:t>
            </a:r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2564296" y="1202365"/>
            <a:ext cx="3860073" cy="7990352"/>
            <a:chOff x="4589808" y="378638"/>
            <a:chExt cx="4116870" cy="8521921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808" y="378638"/>
              <a:ext cx="4116870" cy="8521921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5055" y="2490049"/>
              <a:ext cx="2695883" cy="2598609"/>
            </a:xfrm>
            <a:prstGeom prst="rect">
              <a:avLst/>
            </a:prstGeom>
          </p:spPr>
        </p:pic>
      </p:grpSp>
      <p:grpSp>
        <p:nvGrpSpPr>
          <p:cNvPr id="13" name="Grupo 12"/>
          <p:cNvGrpSpPr/>
          <p:nvPr/>
        </p:nvGrpSpPr>
        <p:grpSpPr>
          <a:xfrm>
            <a:off x="6955816" y="1202365"/>
            <a:ext cx="3860073" cy="7990352"/>
            <a:chOff x="10270519" y="824328"/>
            <a:chExt cx="3860073" cy="7990352"/>
          </a:xfrm>
        </p:grpSpPr>
        <p:grpSp>
          <p:nvGrpSpPr>
            <p:cNvPr id="17" name="Grupo 16"/>
            <p:cNvGrpSpPr/>
            <p:nvPr/>
          </p:nvGrpSpPr>
          <p:grpSpPr>
            <a:xfrm>
              <a:off x="10270519" y="824328"/>
              <a:ext cx="3860073" cy="7990352"/>
              <a:chOff x="4589808" y="378638"/>
              <a:chExt cx="4116870" cy="8521921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9808" y="378638"/>
                <a:ext cx="4116870" cy="8521921"/>
              </a:xfrm>
              <a:prstGeom prst="rect">
                <a:avLst/>
              </a:prstGeom>
            </p:spPr>
          </p:pic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055" y="2490049"/>
                <a:ext cx="2695883" cy="2598609"/>
              </a:xfrm>
              <a:prstGeom prst="rect">
                <a:avLst/>
              </a:prstGeom>
            </p:spPr>
          </p:pic>
        </p:grp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48499" y="2804036"/>
              <a:ext cx="2529751" cy="3318092"/>
            </a:xfrm>
            <a:prstGeom prst="rect">
              <a:avLst/>
            </a:prstGeom>
          </p:spPr>
        </p:pic>
      </p:grpSp>
      <p:grpSp>
        <p:nvGrpSpPr>
          <p:cNvPr id="26" name="Grupo 25"/>
          <p:cNvGrpSpPr/>
          <p:nvPr/>
        </p:nvGrpSpPr>
        <p:grpSpPr>
          <a:xfrm>
            <a:off x="11189946" y="1202365"/>
            <a:ext cx="3860073" cy="7990352"/>
            <a:chOff x="11165843" y="1194893"/>
            <a:chExt cx="3860073" cy="7990352"/>
          </a:xfrm>
        </p:grpSpPr>
        <p:grpSp>
          <p:nvGrpSpPr>
            <p:cNvPr id="20" name="Grupo 19"/>
            <p:cNvGrpSpPr/>
            <p:nvPr/>
          </p:nvGrpSpPr>
          <p:grpSpPr>
            <a:xfrm>
              <a:off x="11165843" y="1194893"/>
              <a:ext cx="3860073" cy="7990352"/>
              <a:chOff x="10270519" y="824328"/>
              <a:chExt cx="3860073" cy="7990352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23" name="Imagem 22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24" name="Imagem 2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43822" y="3164133"/>
              <a:ext cx="2529751" cy="3399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8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29212" y="378638"/>
            <a:ext cx="10518637" cy="1126311"/>
          </a:xfrm>
        </p:spPr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no processo de conferência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RECEBIMENTO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510357" y="1288272"/>
            <a:ext cx="3860073" cy="7990352"/>
            <a:chOff x="510357" y="1288272"/>
            <a:chExt cx="3860073" cy="7990352"/>
          </a:xfrm>
        </p:grpSpPr>
        <p:grpSp>
          <p:nvGrpSpPr>
            <p:cNvPr id="8" name="Grupo 7"/>
            <p:cNvGrpSpPr/>
            <p:nvPr/>
          </p:nvGrpSpPr>
          <p:grpSpPr>
            <a:xfrm>
              <a:off x="510357" y="1288272"/>
              <a:ext cx="3860073" cy="7990352"/>
              <a:chOff x="4589808" y="378638"/>
              <a:chExt cx="4116870" cy="8521921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9808" y="378638"/>
                <a:ext cx="4116870" cy="8521921"/>
              </a:xfrm>
              <a:prstGeom prst="rect">
                <a:avLst/>
              </a:prstGeom>
            </p:spPr>
          </p:pic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5055" y="2490049"/>
                <a:ext cx="2695883" cy="2598609"/>
              </a:xfrm>
              <a:prstGeom prst="rect">
                <a:avLst/>
              </a:prstGeom>
            </p:spPr>
          </p:pic>
        </p:grpSp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313" y="3267979"/>
              <a:ext cx="2581335" cy="2900675"/>
            </a:xfrm>
            <a:prstGeom prst="rect">
              <a:avLst/>
            </a:prstGeom>
          </p:spPr>
        </p:pic>
      </p:grpSp>
      <p:grpSp>
        <p:nvGrpSpPr>
          <p:cNvPr id="10" name="Grupo 9"/>
          <p:cNvGrpSpPr/>
          <p:nvPr/>
        </p:nvGrpSpPr>
        <p:grpSpPr>
          <a:xfrm>
            <a:off x="4231739" y="1315504"/>
            <a:ext cx="3860073" cy="7990352"/>
            <a:chOff x="6955816" y="1202365"/>
            <a:chExt cx="3860073" cy="7990352"/>
          </a:xfrm>
        </p:grpSpPr>
        <p:grpSp>
          <p:nvGrpSpPr>
            <p:cNvPr id="13" name="Grupo 12"/>
            <p:cNvGrpSpPr/>
            <p:nvPr/>
          </p:nvGrpSpPr>
          <p:grpSpPr>
            <a:xfrm>
              <a:off x="6955816" y="1202365"/>
              <a:ext cx="3860073" cy="7990352"/>
              <a:chOff x="10270519" y="824328"/>
              <a:chExt cx="3860073" cy="799035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19" name="Imagem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5824" y="3187590"/>
              <a:ext cx="2527723" cy="2660065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7981196" y="1288272"/>
            <a:ext cx="3860073" cy="7990352"/>
            <a:chOff x="11189946" y="1202365"/>
            <a:chExt cx="3860073" cy="7990352"/>
          </a:xfrm>
        </p:grpSpPr>
        <p:grpSp>
          <p:nvGrpSpPr>
            <p:cNvPr id="26" name="Grupo 25"/>
            <p:cNvGrpSpPr/>
            <p:nvPr/>
          </p:nvGrpSpPr>
          <p:grpSpPr>
            <a:xfrm>
              <a:off x="11189946" y="1202365"/>
              <a:ext cx="3860073" cy="7990352"/>
              <a:chOff x="11165843" y="1194893"/>
              <a:chExt cx="3860073" cy="7990352"/>
            </a:xfrm>
          </p:grpSpPr>
          <p:grpSp>
            <p:nvGrpSpPr>
              <p:cNvPr id="20" name="Grupo 19"/>
              <p:cNvGrpSpPr/>
              <p:nvPr/>
            </p:nvGrpSpPr>
            <p:grpSpPr>
              <a:xfrm>
                <a:off x="11165843" y="1194893"/>
                <a:ext cx="3860073" cy="7990352"/>
                <a:chOff x="10270519" y="824328"/>
                <a:chExt cx="3860073" cy="7990352"/>
              </a:xfrm>
            </p:grpSpPr>
            <p:grpSp>
              <p:nvGrpSpPr>
                <p:cNvPr id="21" name="Grupo 20"/>
                <p:cNvGrpSpPr/>
                <p:nvPr/>
              </p:nvGrpSpPr>
              <p:grpSpPr>
                <a:xfrm>
                  <a:off x="10270519" y="824328"/>
                  <a:ext cx="3860073" cy="7990352"/>
                  <a:chOff x="4589808" y="378638"/>
                  <a:chExt cx="4116870" cy="8521921"/>
                </a:xfrm>
              </p:grpSpPr>
              <p:pic>
                <p:nvPicPr>
                  <p:cNvPr id="23" name="Imagem 22"/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89808" y="378638"/>
                    <a:ext cx="4116870" cy="8521921"/>
                  </a:xfrm>
                  <a:prstGeom prst="rect">
                    <a:avLst/>
                  </a:prstGeom>
                </p:spPr>
              </p:pic>
              <p:pic>
                <p:nvPicPr>
                  <p:cNvPr id="24" name="Imagem 23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315055" y="2490049"/>
                    <a:ext cx="2695883" cy="25986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Imagem 2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48499" y="2804036"/>
                  <a:ext cx="2529751" cy="3318092"/>
                </a:xfrm>
                <a:prstGeom prst="rect">
                  <a:avLst/>
                </a:prstGeom>
              </p:spPr>
            </p:pic>
          </p:grpSp>
          <p:pic>
            <p:nvPicPr>
              <p:cNvPr id="25" name="Imagem 2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43822" y="3164133"/>
                <a:ext cx="2529751" cy="3399353"/>
              </a:xfrm>
              <a:prstGeom prst="rect">
                <a:avLst/>
              </a:prstGeom>
            </p:spPr>
          </p:pic>
        </p:grp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67923" y="3142316"/>
              <a:ext cx="2529753" cy="2823910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11669383" y="1261040"/>
            <a:ext cx="3860073" cy="7990352"/>
            <a:chOff x="2564296" y="1202365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2564296" y="1202365"/>
              <a:ext cx="3860073" cy="7990352"/>
              <a:chOff x="2564296" y="1202365"/>
              <a:chExt cx="3860073" cy="7990352"/>
            </a:xfrm>
          </p:grpSpPr>
          <p:grpSp>
            <p:nvGrpSpPr>
              <p:cNvPr id="31" name="Grupo 30"/>
              <p:cNvGrpSpPr/>
              <p:nvPr/>
            </p:nvGrpSpPr>
            <p:grpSpPr>
              <a:xfrm>
                <a:off x="2564296" y="1202365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33" name="Imagem 32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34" name="Imagem 3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4302" y="3182072"/>
                <a:ext cx="2581335" cy="2900675"/>
              </a:xfrm>
              <a:prstGeom prst="rect">
                <a:avLst/>
              </a:prstGeom>
            </p:spPr>
          </p:pic>
        </p:grp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44301" y="3142316"/>
              <a:ext cx="2581336" cy="2922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617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CONCEITO ACD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3224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Inclusão do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pedido de vendas</a:t>
            </a: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42576" y="1701574"/>
            <a:ext cx="9525183" cy="5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Gerando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ordem de separação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pelo pedido de vendas.</a:t>
            </a: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22698" y="1677414"/>
            <a:ext cx="9533668" cy="58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Parametrização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para gerar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ordem de separação.</a:t>
            </a:r>
            <a:endParaRPr lang="pt-BR" altLang="pt-BR" sz="24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385194" cy="58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Gerando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ordem de separação.</a:t>
            </a:r>
            <a:endParaRPr lang="pt-BR" altLang="pt-BR" sz="24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82332" y="1677414"/>
            <a:ext cx="9374642" cy="59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Ordem de separação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182332" y="1701574"/>
            <a:ext cx="9394520" cy="5891922"/>
            <a:chOff x="4182332" y="1701574"/>
            <a:chExt cx="9394520" cy="5891922"/>
          </a:xfrm>
        </p:grpSpPr>
        <p:pic>
          <p:nvPicPr>
            <p:cNvPr id="11" name="Imagem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82332" y="1701574"/>
              <a:ext cx="9394520" cy="5891922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4966" y="3493377"/>
              <a:ext cx="4277347" cy="365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102341"/>
            <a:ext cx="292870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Ordem de separação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gerada.</a:t>
            </a:r>
          </a:p>
          <a:p>
            <a:endParaRPr lang="pt-BR" altLang="pt-BR" sz="24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Observe a legenda:</a:t>
            </a:r>
          </a:p>
          <a:p>
            <a:endParaRPr lang="pt-BR" altLang="pt-BR" sz="1200" b="1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“Não iniciado”.</a:t>
            </a:r>
          </a:p>
          <a:p>
            <a:endParaRPr lang="pt-BR" altLang="pt-BR" sz="2400" b="1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Mensagem enviada ao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separador.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151902" y="1677413"/>
            <a:ext cx="9444829" cy="5896203"/>
            <a:chOff x="4151902" y="1677413"/>
            <a:chExt cx="9444829" cy="5896203"/>
          </a:xfrm>
        </p:grpSpPr>
        <p:pic>
          <p:nvPicPr>
            <p:cNvPr id="10" name="Imagem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51902" y="1677413"/>
              <a:ext cx="9444829" cy="5896203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7270" y="3531958"/>
              <a:ext cx="3487600" cy="2682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na separação de materiais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1881328" y="1249770"/>
            <a:ext cx="3860073" cy="7990352"/>
            <a:chOff x="2564296" y="1202365"/>
            <a:chExt cx="3860073" cy="7990352"/>
          </a:xfrm>
        </p:grpSpPr>
        <p:grpSp>
          <p:nvGrpSpPr>
            <p:cNvPr id="6" name="Grupo 5"/>
            <p:cNvGrpSpPr/>
            <p:nvPr/>
          </p:nvGrpSpPr>
          <p:grpSpPr>
            <a:xfrm>
              <a:off x="2564296" y="1202365"/>
              <a:ext cx="3860073" cy="7990352"/>
              <a:chOff x="2564296" y="1202365"/>
              <a:chExt cx="3860073" cy="7990352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64296" y="1202365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2" name="Imagem 1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4" name="Imagem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2275" y="3182073"/>
                <a:ext cx="2529752" cy="2761044"/>
              </a:xfrm>
              <a:prstGeom prst="rect">
                <a:avLst/>
              </a:prstGeom>
            </p:spPr>
          </p:pic>
        </p:grp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9455" y="3171605"/>
              <a:ext cx="2542572" cy="2817445"/>
            </a:xfrm>
            <a:prstGeom prst="rect">
              <a:avLst/>
            </a:prstGeom>
          </p:spPr>
        </p:pic>
      </p:grpSp>
      <p:grpSp>
        <p:nvGrpSpPr>
          <p:cNvPr id="34" name="Grupo 33"/>
          <p:cNvGrpSpPr/>
          <p:nvPr/>
        </p:nvGrpSpPr>
        <p:grpSpPr>
          <a:xfrm>
            <a:off x="6402945" y="1249770"/>
            <a:ext cx="3860073" cy="7990352"/>
            <a:chOff x="6955816" y="1202365"/>
            <a:chExt cx="3860073" cy="7990352"/>
          </a:xfrm>
        </p:grpSpPr>
        <p:grpSp>
          <p:nvGrpSpPr>
            <p:cNvPr id="13" name="Grupo 12"/>
            <p:cNvGrpSpPr/>
            <p:nvPr/>
          </p:nvGrpSpPr>
          <p:grpSpPr>
            <a:xfrm>
              <a:off x="6955816" y="1202365"/>
              <a:ext cx="3860073" cy="7990352"/>
              <a:chOff x="10270519" y="824328"/>
              <a:chExt cx="3860073" cy="799035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19" name="Imagem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0217" y="3171605"/>
              <a:ext cx="2605812" cy="2551524"/>
            </a:xfrm>
            <a:prstGeom prst="rect">
              <a:avLst/>
            </a:prstGeom>
          </p:spPr>
        </p:pic>
      </p:grpSp>
      <p:grpSp>
        <p:nvGrpSpPr>
          <p:cNvPr id="36" name="Grupo 35"/>
          <p:cNvGrpSpPr/>
          <p:nvPr/>
        </p:nvGrpSpPr>
        <p:grpSpPr>
          <a:xfrm>
            <a:off x="10943854" y="1202365"/>
            <a:ext cx="3860073" cy="7990352"/>
            <a:chOff x="11189946" y="1202365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11189946" y="1202365"/>
              <a:ext cx="3860073" cy="7990352"/>
              <a:chOff x="11189946" y="1202365"/>
              <a:chExt cx="3860073" cy="7990352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11189946" y="1202365"/>
                <a:ext cx="3860073" cy="7990352"/>
                <a:chOff x="11165843" y="1194893"/>
                <a:chExt cx="3860073" cy="7990352"/>
              </a:xfrm>
            </p:grpSpPr>
            <p:grpSp>
              <p:nvGrpSpPr>
                <p:cNvPr id="20" name="Grupo 19"/>
                <p:cNvGrpSpPr/>
                <p:nvPr/>
              </p:nvGrpSpPr>
              <p:grpSpPr>
                <a:xfrm>
                  <a:off x="11165843" y="1194893"/>
                  <a:ext cx="3860073" cy="7990352"/>
                  <a:chOff x="10270519" y="824328"/>
                  <a:chExt cx="3860073" cy="7990352"/>
                </a:xfrm>
              </p:grpSpPr>
              <p:grpSp>
                <p:nvGrpSpPr>
                  <p:cNvPr id="21" name="Grupo 20"/>
                  <p:cNvGrpSpPr/>
                  <p:nvPr/>
                </p:nvGrpSpPr>
                <p:grpSpPr>
                  <a:xfrm>
                    <a:off x="10270519" y="824328"/>
                    <a:ext cx="3860073" cy="7990352"/>
                    <a:chOff x="4589808" y="378638"/>
                    <a:chExt cx="4116870" cy="8521921"/>
                  </a:xfrm>
                </p:grpSpPr>
                <p:pic>
                  <p:nvPicPr>
                    <p:cNvPr id="23" name="Imagem 22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89808" y="378638"/>
                      <a:ext cx="4116870" cy="85219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Imagem 2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315055" y="2490049"/>
                      <a:ext cx="2695883" cy="259860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" name="Imagem 21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948499" y="2804036"/>
                    <a:ext cx="2529751" cy="33180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43822" y="3164133"/>
                  <a:ext cx="2529751" cy="3399353"/>
                </a:xfrm>
                <a:prstGeom prst="rect">
                  <a:avLst/>
                </a:prstGeom>
              </p:spPr>
            </p:pic>
          </p:grpSp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67924" y="3171605"/>
                <a:ext cx="2529752" cy="2634072"/>
              </a:xfrm>
              <a:prstGeom prst="rect">
                <a:avLst/>
              </a:prstGeom>
            </p:spPr>
          </p:pic>
        </p:grpSp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48045" y="3171605"/>
              <a:ext cx="2529754" cy="2313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9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EXPEDIÇÃO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No ERP, </a:t>
            </a:r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rotina “Ordens de separação”, observe 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legenda:</a:t>
            </a:r>
          </a:p>
          <a:p>
            <a:endParaRPr lang="pt-BR" altLang="pt-BR" sz="1200" b="1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“Em andamento”.</a:t>
            </a:r>
            <a:endParaRPr lang="pt-BR" altLang="pt-BR" sz="2400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151902" y="1677413"/>
            <a:ext cx="9444829" cy="5896203"/>
            <a:chOff x="4151902" y="1677413"/>
            <a:chExt cx="9444829" cy="5896203"/>
          </a:xfrm>
        </p:grpSpPr>
        <p:pic>
          <p:nvPicPr>
            <p:cNvPr id="10" name="Imagem 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51902" y="1677413"/>
              <a:ext cx="9444829" cy="589620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7270" y="3531958"/>
              <a:ext cx="3487600" cy="2682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8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800" b="0" dirty="0" smtClean="0"/>
              <a:t>utilizando o coletor</a:t>
            </a:r>
            <a:endParaRPr lang="pt-BR" sz="28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grpSp>
        <p:nvGrpSpPr>
          <p:cNvPr id="34" name="Grupo 33"/>
          <p:cNvGrpSpPr/>
          <p:nvPr/>
        </p:nvGrpSpPr>
        <p:grpSpPr>
          <a:xfrm>
            <a:off x="516418" y="1301407"/>
            <a:ext cx="3860073" cy="7990352"/>
            <a:chOff x="2564296" y="1202365"/>
            <a:chExt cx="3860073" cy="7990352"/>
          </a:xfrm>
        </p:grpSpPr>
        <p:grpSp>
          <p:nvGrpSpPr>
            <p:cNvPr id="6" name="Grupo 5"/>
            <p:cNvGrpSpPr/>
            <p:nvPr/>
          </p:nvGrpSpPr>
          <p:grpSpPr>
            <a:xfrm>
              <a:off x="2564296" y="1202365"/>
              <a:ext cx="3860073" cy="7990352"/>
              <a:chOff x="2564296" y="1202365"/>
              <a:chExt cx="3860073" cy="7990352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64296" y="1202365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2" name="Imagem 1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4" name="Imagem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2275" y="3182073"/>
                <a:ext cx="2529752" cy="2761044"/>
              </a:xfrm>
              <a:prstGeom prst="rect">
                <a:avLst/>
              </a:prstGeom>
            </p:spPr>
          </p:pic>
        </p:grpSp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9455" y="3171604"/>
              <a:ext cx="2542572" cy="2378535"/>
            </a:xfrm>
            <a:prstGeom prst="rect">
              <a:avLst/>
            </a:prstGeom>
          </p:spPr>
        </p:pic>
      </p:grpSp>
      <p:grpSp>
        <p:nvGrpSpPr>
          <p:cNvPr id="10" name="Grupo 9"/>
          <p:cNvGrpSpPr/>
          <p:nvPr/>
        </p:nvGrpSpPr>
        <p:grpSpPr>
          <a:xfrm>
            <a:off x="4343171" y="1349321"/>
            <a:ext cx="3860073" cy="7990352"/>
            <a:chOff x="6671602" y="1120012"/>
            <a:chExt cx="3860073" cy="7990352"/>
          </a:xfrm>
        </p:grpSpPr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602" y="1120012"/>
              <a:ext cx="3860073" cy="7990352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0131" y="3104616"/>
              <a:ext cx="2551473" cy="2172958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8116922" y="1278345"/>
            <a:ext cx="3860073" cy="7990352"/>
            <a:chOff x="10748063" y="1116762"/>
            <a:chExt cx="3860073" cy="7990352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8063" y="1116762"/>
              <a:ext cx="3860073" cy="7990352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20925" y="3104616"/>
              <a:ext cx="2435814" cy="2418291"/>
            </a:xfrm>
            <a:prstGeom prst="rect">
              <a:avLst/>
            </a:prstGeom>
          </p:spPr>
        </p:pic>
      </p:grpSp>
      <p:grpSp>
        <p:nvGrpSpPr>
          <p:cNvPr id="25" name="Grupo 24"/>
          <p:cNvGrpSpPr/>
          <p:nvPr/>
        </p:nvGrpSpPr>
        <p:grpSpPr>
          <a:xfrm>
            <a:off x="12010918" y="1389180"/>
            <a:ext cx="3810000" cy="7886700"/>
            <a:chOff x="9160399" y="1175133"/>
            <a:chExt cx="3810000" cy="7886700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0399" y="1175133"/>
              <a:ext cx="3810000" cy="7886700"/>
            </a:xfrm>
            <a:prstGeom prst="rect">
              <a:avLst/>
            </a:prstGeom>
          </p:spPr>
        </p:pic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7804" y="3136800"/>
              <a:ext cx="2570376" cy="1941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743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No ERP, gerando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processo </a:t>
            </a:r>
          </a:p>
          <a:p>
            <a:endParaRPr lang="pt-BR" altLang="pt-BR" sz="1200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Mestre de Inventário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464707" cy="59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601800" y="2885991"/>
            <a:ext cx="5949030" cy="427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2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r>
              <a:rPr lang="pt-BR" dirty="0" smtClean="0"/>
              <a:t>Trata-se </a:t>
            </a:r>
            <a:r>
              <a:rPr lang="pt-BR" dirty="0"/>
              <a:t>da solução para linha de coletores de dados </a:t>
            </a:r>
            <a:r>
              <a:rPr lang="pt-BR" b="1" dirty="0"/>
              <a:t>via rádio </a:t>
            </a:r>
            <a:r>
              <a:rPr lang="pt-BR" b="1" dirty="0" err="1"/>
              <a:t>freqüência</a:t>
            </a:r>
            <a:r>
              <a:rPr lang="pt-BR" b="1" dirty="0"/>
              <a:t>, </a:t>
            </a:r>
            <a:r>
              <a:rPr lang="pt-BR" b="1" dirty="0" err="1"/>
              <a:t>micro-terminais</a:t>
            </a:r>
            <a:r>
              <a:rPr lang="pt-BR" b="1" dirty="0"/>
              <a:t> ou terminais “TELNET”</a:t>
            </a:r>
            <a:r>
              <a:rPr lang="pt-BR" dirty="0"/>
              <a:t>, que podem ser conectados diretamente aos produtos da família Protheus.</a:t>
            </a:r>
          </a:p>
          <a:p>
            <a:endParaRPr lang="pt-BR" dirty="0"/>
          </a:p>
          <a:p>
            <a:r>
              <a:rPr lang="pt-BR" dirty="0"/>
              <a:t>Por meio destes equipamentos, os usuários poderão trabalhar </a:t>
            </a:r>
            <a:r>
              <a:rPr lang="pt-BR" i="1" dirty="0"/>
              <a:t>on-line</a:t>
            </a:r>
            <a:r>
              <a:rPr lang="pt-BR" dirty="0"/>
              <a:t>, automatizando rotinas do ERP, permitindo ainda dinamizar estes processos através do uso de </a:t>
            </a:r>
            <a:r>
              <a:rPr lang="pt-BR" b="1" dirty="0"/>
              <a:t>códigos de barras</a:t>
            </a:r>
            <a:r>
              <a:rPr lang="pt-BR" dirty="0"/>
              <a:t> padrões de mercado criando mecanismos facilitadores de controle e conferência de movimentações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799" y="1175133"/>
            <a:ext cx="4805088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b="1" dirty="0" smtClean="0"/>
              <a:t>ACD</a:t>
            </a:r>
          </a:p>
          <a:p>
            <a:pPr lvl="0"/>
            <a:r>
              <a:rPr lang="en-US" b="1" dirty="0" smtClean="0"/>
              <a:t>AUTOMAÇÃO E COLETA DE DADOS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38" y="2365513"/>
            <a:ext cx="8498103" cy="677848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99" y="7248831"/>
            <a:ext cx="2140759" cy="17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Mestre de Inventário:</a:t>
            </a:r>
          </a:p>
          <a:p>
            <a:endParaRPr lang="pt-BR" altLang="pt-BR" sz="12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por produto ou endereço.</a:t>
            </a:r>
          </a:p>
        </p:txBody>
      </p:sp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71780" y="1677414"/>
            <a:ext cx="9464707" cy="5916082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151902" y="1677414"/>
            <a:ext cx="9464707" cy="5943314"/>
            <a:chOff x="4151902" y="1677414"/>
            <a:chExt cx="9464707" cy="5943314"/>
          </a:xfrm>
        </p:grpSpPr>
        <p:pic>
          <p:nvPicPr>
            <p:cNvPr id="10" name="Imagem 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151902" y="1677414"/>
              <a:ext cx="9464707" cy="5943314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4282" y="3319937"/>
              <a:ext cx="3551237" cy="3597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49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619175"/>
            <a:ext cx="292870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Mestre de Inventário: </a:t>
            </a:r>
          </a:p>
          <a:p>
            <a:endParaRPr lang="pt-BR" altLang="pt-BR" sz="12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elecionando parâmetros.</a:t>
            </a:r>
          </a:p>
        </p:txBody>
      </p:sp>
      <p:pic>
        <p:nvPicPr>
          <p:cNvPr id="14" name="Imagem 13"/>
          <p:cNvPicPr/>
          <p:nvPr/>
        </p:nvPicPr>
        <p:blipFill>
          <a:blip r:embed="rId5"/>
          <a:stretch>
            <a:fillRect/>
          </a:stretch>
        </p:blipFill>
        <p:spPr>
          <a:xfrm>
            <a:off x="3982293" y="1541723"/>
            <a:ext cx="9777730" cy="63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56448" y="3619175"/>
            <a:ext cx="297405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Monitorando o Inventário:</a:t>
            </a:r>
          </a:p>
          <a:p>
            <a:endParaRPr lang="pt-BR" altLang="pt-BR" sz="1200" b="1" dirty="0" smtClean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bserve os produtos e as contagens realizadas.</a:t>
            </a:r>
          </a:p>
        </p:txBody>
      </p:sp>
      <p:pic>
        <p:nvPicPr>
          <p:cNvPr id="10" name="Imagem 9"/>
          <p:cNvPicPr/>
          <p:nvPr/>
        </p:nvPicPr>
        <p:blipFill>
          <a:blip r:embed="rId5"/>
          <a:stretch>
            <a:fillRect/>
          </a:stretch>
        </p:blipFill>
        <p:spPr>
          <a:xfrm>
            <a:off x="3982293" y="1541723"/>
            <a:ext cx="9777730" cy="61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53631" y="937439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INVENTÁRIO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56448" y="3619175"/>
            <a:ext cx="297405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Finalizando o processo de inventário:</a:t>
            </a:r>
          </a:p>
          <a:p>
            <a:endParaRPr lang="pt-BR" altLang="pt-BR" sz="1200" dirty="0">
              <a:solidFill>
                <a:srgbClr val="272054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pt-BR" altLang="pt-BR" sz="2400" dirty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bserve a </a:t>
            </a:r>
            <a:r>
              <a:rPr lang="pt-BR" altLang="pt-BR" sz="2400" b="1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legenda</a:t>
            </a:r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no ERP!</a:t>
            </a:r>
          </a:p>
        </p:txBody>
      </p:sp>
      <p:pic>
        <p:nvPicPr>
          <p:cNvPr id="11" name="Imagem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031036" y="1541723"/>
            <a:ext cx="9777730" cy="62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800" b="0" dirty="0" smtClean="0"/>
              <a:t>gerando requisição de materiais</a:t>
            </a:r>
            <a:endParaRPr lang="pt-BR" sz="28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MOVIMENTOS </a:t>
            </a:r>
          </a:p>
          <a:p>
            <a:r>
              <a:rPr lang="pt-BR" b="1" dirty="0" smtClean="0"/>
              <a:t>DE ESTOQUE</a:t>
            </a:r>
          </a:p>
        </p:txBody>
      </p:sp>
      <p:grpSp>
        <p:nvGrpSpPr>
          <p:cNvPr id="27" name="Grupo 26"/>
          <p:cNvGrpSpPr/>
          <p:nvPr/>
        </p:nvGrpSpPr>
        <p:grpSpPr>
          <a:xfrm>
            <a:off x="894292" y="1338071"/>
            <a:ext cx="3860073" cy="7990352"/>
            <a:chOff x="-408848" y="1920899"/>
            <a:chExt cx="3860073" cy="799035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8848" y="1920899"/>
              <a:ext cx="3860073" cy="7990352"/>
            </a:xfrm>
            <a:prstGeom prst="rect">
              <a:avLst/>
            </a:prstGeom>
          </p:spPr>
        </p:pic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79" y="3739350"/>
              <a:ext cx="2567479" cy="2484657"/>
            </a:xfrm>
            <a:prstGeom prst="rect">
              <a:avLst/>
            </a:prstGeom>
          </p:spPr>
        </p:pic>
      </p:grpSp>
      <p:grpSp>
        <p:nvGrpSpPr>
          <p:cNvPr id="11" name="Grupo 10"/>
          <p:cNvGrpSpPr/>
          <p:nvPr/>
        </p:nvGrpSpPr>
        <p:grpSpPr>
          <a:xfrm>
            <a:off x="4597195" y="1338071"/>
            <a:ext cx="3860073" cy="7990352"/>
            <a:chOff x="6897764" y="1283839"/>
            <a:chExt cx="3860073" cy="7990352"/>
          </a:xfrm>
        </p:grpSpPr>
        <p:grpSp>
          <p:nvGrpSpPr>
            <p:cNvPr id="13" name="Grupo 12"/>
            <p:cNvGrpSpPr/>
            <p:nvPr/>
          </p:nvGrpSpPr>
          <p:grpSpPr>
            <a:xfrm>
              <a:off x="6897764" y="1283839"/>
              <a:ext cx="3860073" cy="7990352"/>
              <a:chOff x="10270519" y="824328"/>
              <a:chExt cx="3860073" cy="799035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270519" y="824328"/>
                <a:ext cx="3860073" cy="7990352"/>
                <a:chOff x="4589808" y="378638"/>
                <a:chExt cx="4116870" cy="8521921"/>
              </a:xfrm>
            </p:grpSpPr>
            <p:pic>
              <p:nvPicPr>
                <p:cNvPr id="18" name="Imagem 17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89808" y="378638"/>
                  <a:ext cx="4116870" cy="8521921"/>
                </a:xfrm>
                <a:prstGeom prst="rect">
                  <a:avLst/>
                </a:prstGeom>
              </p:spPr>
            </p:pic>
            <p:pic>
              <p:nvPicPr>
                <p:cNvPr id="19" name="Imagem 1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15055" y="2490049"/>
                  <a:ext cx="2695883" cy="2598609"/>
                </a:xfrm>
                <a:prstGeom prst="rect">
                  <a:avLst/>
                </a:prstGeom>
              </p:spPr>
            </p:pic>
          </p:grpSp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8499" y="2804036"/>
                <a:ext cx="2529751" cy="3318092"/>
              </a:xfrm>
              <a:prstGeom prst="rect">
                <a:avLst/>
              </a:prstGeom>
            </p:spPr>
          </p:pic>
        </p:grp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0104" y="3275321"/>
              <a:ext cx="2542572" cy="2742896"/>
            </a:xfrm>
            <a:prstGeom prst="rect">
              <a:avLst/>
            </a:prstGeom>
          </p:spPr>
        </p:pic>
      </p:grpSp>
      <p:grpSp>
        <p:nvGrpSpPr>
          <p:cNvPr id="31" name="Grupo 30"/>
          <p:cNvGrpSpPr/>
          <p:nvPr/>
        </p:nvGrpSpPr>
        <p:grpSpPr>
          <a:xfrm>
            <a:off x="8300098" y="1285531"/>
            <a:ext cx="3860073" cy="7990352"/>
            <a:chOff x="11189946" y="1202365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11189946" y="1202365"/>
              <a:ext cx="3860073" cy="7990352"/>
              <a:chOff x="11189946" y="1202365"/>
              <a:chExt cx="3860073" cy="7990352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11189946" y="1202365"/>
                <a:ext cx="3860073" cy="7990352"/>
                <a:chOff x="11165843" y="1194893"/>
                <a:chExt cx="3860073" cy="7990352"/>
              </a:xfrm>
            </p:grpSpPr>
            <p:grpSp>
              <p:nvGrpSpPr>
                <p:cNvPr id="20" name="Grupo 19"/>
                <p:cNvGrpSpPr/>
                <p:nvPr/>
              </p:nvGrpSpPr>
              <p:grpSpPr>
                <a:xfrm>
                  <a:off x="11165843" y="1194893"/>
                  <a:ext cx="3860073" cy="7990352"/>
                  <a:chOff x="10270519" y="824328"/>
                  <a:chExt cx="3860073" cy="7990352"/>
                </a:xfrm>
              </p:grpSpPr>
              <p:grpSp>
                <p:nvGrpSpPr>
                  <p:cNvPr id="21" name="Grupo 20"/>
                  <p:cNvGrpSpPr/>
                  <p:nvPr/>
                </p:nvGrpSpPr>
                <p:grpSpPr>
                  <a:xfrm>
                    <a:off x="10270519" y="824328"/>
                    <a:ext cx="3860073" cy="7990352"/>
                    <a:chOff x="4589808" y="378638"/>
                    <a:chExt cx="4116870" cy="8521921"/>
                  </a:xfrm>
                </p:grpSpPr>
                <p:pic>
                  <p:nvPicPr>
                    <p:cNvPr id="23" name="Imagem 22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89808" y="378638"/>
                      <a:ext cx="4116870" cy="85219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Imagem 23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315055" y="2490049"/>
                      <a:ext cx="2695883" cy="259860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" name="Imagem 21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948499" y="2804036"/>
                    <a:ext cx="2529751" cy="331809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Imagem 2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43822" y="3164133"/>
                  <a:ext cx="2529751" cy="3399353"/>
                </a:xfrm>
                <a:prstGeom prst="rect">
                  <a:avLst/>
                </a:prstGeom>
              </p:spPr>
            </p:pic>
          </p:grpSp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67924" y="3171605"/>
                <a:ext cx="2529752" cy="2634072"/>
              </a:xfrm>
              <a:prstGeom prst="rect">
                <a:avLst/>
              </a:prstGeom>
            </p:spPr>
          </p:pic>
        </p:grp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41234" y="3190047"/>
              <a:ext cx="2516685" cy="2543458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11976310" y="1285531"/>
            <a:ext cx="3860073" cy="7990352"/>
            <a:chOff x="11976310" y="1285531"/>
            <a:chExt cx="3860073" cy="7990352"/>
          </a:xfrm>
        </p:grpSpPr>
        <p:grpSp>
          <p:nvGrpSpPr>
            <p:cNvPr id="32" name="Grupo 31"/>
            <p:cNvGrpSpPr/>
            <p:nvPr/>
          </p:nvGrpSpPr>
          <p:grpSpPr>
            <a:xfrm>
              <a:off x="11976310" y="1285531"/>
              <a:ext cx="3860073" cy="7990352"/>
              <a:chOff x="11189946" y="1202365"/>
              <a:chExt cx="3860073" cy="7990352"/>
            </a:xfrm>
          </p:grpSpPr>
          <p:grpSp>
            <p:nvGrpSpPr>
              <p:cNvPr id="33" name="Grupo 32"/>
              <p:cNvGrpSpPr/>
              <p:nvPr/>
            </p:nvGrpSpPr>
            <p:grpSpPr>
              <a:xfrm>
                <a:off x="11189946" y="1202365"/>
                <a:ext cx="3860073" cy="7990352"/>
                <a:chOff x="11189946" y="1202365"/>
                <a:chExt cx="3860073" cy="7990352"/>
              </a:xfrm>
            </p:grpSpPr>
            <p:grpSp>
              <p:nvGrpSpPr>
                <p:cNvPr id="36" name="Grupo 35"/>
                <p:cNvGrpSpPr/>
                <p:nvPr/>
              </p:nvGrpSpPr>
              <p:grpSpPr>
                <a:xfrm>
                  <a:off x="11189946" y="1202365"/>
                  <a:ext cx="3860073" cy="7990352"/>
                  <a:chOff x="11165843" y="1194893"/>
                  <a:chExt cx="3860073" cy="7990352"/>
                </a:xfrm>
              </p:grpSpPr>
              <p:grpSp>
                <p:nvGrpSpPr>
                  <p:cNvPr id="38" name="Grupo 37"/>
                  <p:cNvGrpSpPr/>
                  <p:nvPr/>
                </p:nvGrpSpPr>
                <p:grpSpPr>
                  <a:xfrm>
                    <a:off x="11165843" y="1194893"/>
                    <a:ext cx="3860073" cy="7990352"/>
                    <a:chOff x="10270519" y="824328"/>
                    <a:chExt cx="3860073" cy="7990352"/>
                  </a:xfrm>
                </p:grpSpPr>
                <p:grpSp>
                  <p:nvGrpSpPr>
                    <p:cNvPr id="40" name="Grupo 39"/>
                    <p:cNvGrpSpPr/>
                    <p:nvPr/>
                  </p:nvGrpSpPr>
                  <p:grpSpPr>
                    <a:xfrm>
                      <a:off x="10270519" y="824328"/>
                      <a:ext cx="3860073" cy="7990352"/>
                      <a:chOff x="4589808" y="378638"/>
                      <a:chExt cx="4116870" cy="8521921"/>
                    </a:xfrm>
                  </p:grpSpPr>
                  <p:pic>
                    <p:nvPicPr>
                      <p:cNvPr id="42" name="Imagem 41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89808" y="378638"/>
                        <a:ext cx="4116870" cy="852192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3" name="Imagem 4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5055" y="2490049"/>
                        <a:ext cx="2695883" cy="259860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1" name="Imagem 40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948499" y="2804036"/>
                      <a:ext cx="2529751" cy="331809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9" name="Imagem 38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843822" y="3164133"/>
                    <a:ext cx="2529751" cy="339935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Imagem 36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67924" y="3171605"/>
                  <a:ext cx="2529752" cy="2634072"/>
                </a:xfrm>
                <a:prstGeom prst="rect">
                  <a:avLst/>
                </a:prstGeom>
              </p:spPr>
            </p:pic>
          </p:grpSp>
          <p:pic>
            <p:nvPicPr>
              <p:cNvPr id="34" name="Imagem 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41234" y="3190047"/>
                <a:ext cx="2516685" cy="2543458"/>
              </a:xfrm>
              <a:prstGeom prst="rect">
                <a:avLst/>
              </a:prstGeom>
            </p:spPr>
          </p:pic>
        </p:grp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647474" y="3254771"/>
              <a:ext cx="2556443" cy="3009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47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no apontamento da produção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PRODUÇÃO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604400" y="1153648"/>
            <a:ext cx="3860073" cy="7990352"/>
            <a:chOff x="4662153" y="1263961"/>
            <a:chExt cx="3860073" cy="799035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2153" y="1263961"/>
              <a:ext cx="3860073" cy="7990352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4580" y="3257462"/>
              <a:ext cx="2596967" cy="2408745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6091522" y="1153648"/>
            <a:ext cx="3860073" cy="7990352"/>
            <a:chOff x="8883265" y="1175133"/>
            <a:chExt cx="3860073" cy="799035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265" y="1175133"/>
              <a:ext cx="3860073" cy="7990352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7200" y="3090508"/>
              <a:ext cx="2591957" cy="2742652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10458914" y="1216122"/>
            <a:ext cx="3860073" cy="7990352"/>
            <a:chOff x="11227698" y="1175133"/>
            <a:chExt cx="3860073" cy="7990352"/>
          </a:xfrm>
        </p:grpSpPr>
        <p:grpSp>
          <p:nvGrpSpPr>
            <p:cNvPr id="29" name="Grupo 28"/>
            <p:cNvGrpSpPr/>
            <p:nvPr/>
          </p:nvGrpSpPr>
          <p:grpSpPr>
            <a:xfrm>
              <a:off x="11227698" y="1175133"/>
              <a:ext cx="3860073" cy="7990352"/>
              <a:chOff x="8883265" y="1175133"/>
              <a:chExt cx="3860073" cy="7990352"/>
            </a:xfrm>
          </p:grpSpPr>
          <p:pic>
            <p:nvPicPr>
              <p:cNvPr id="30" name="Imagem 2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3265" y="1175133"/>
                <a:ext cx="3860073" cy="7990352"/>
              </a:xfrm>
              <a:prstGeom prst="rect">
                <a:avLst/>
              </a:prstGeom>
            </p:spPr>
          </p:pic>
          <p:pic>
            <p:nvPicPr>
              <p:cNvPr id="31" name="Imagem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37200" y="3090508"/>
                <a:ext cx="2591957" cy="2742652"/>
              </a:xfrm>
              <a:prstGeom prst="rect">
                <a:avLst/>
              </a:prstGeom>
            </p:spPr>
          </p:pic>
        </p:grpSp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1632" y="3092036"/>
              <a:ext cx="2591957" cy="2800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6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br>
              <a:rPr lang="pt-BR" b="0" dirty="0" smtClean="0"/>
            </a:br>
            <a:r>
              <a:rPr lang="pt-BR" sz="2400" b="0" dirty="0" smtClean="0"/>
              <a:t>utilizando coletores no apontamento da produção</a:t>
            </a:r>
            <a:endParaRPr lang="pt-BR" sz="2400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WMS</a:t>
            </a:r>
            <a:endParaRPr lang="pt-BR" b="1" dirty="0" smtClean="0"/>
          </a:p>
        </p:txBody>
      </p:sp>
      <p:grpSp>
        <p:nvGrpSpPr>
          <p:cNvPr id="16" name="Grupo 15"/>
          <p:cNvGrpSpPr/>
          <p:nvPr/>
        </p:nvGrpSpPr>
        <p:grpSpPr>
          <a:xfrm>
            <a:off x="6234632" y="1153648"/>
            <a:ext cx="3860073" cy="7990352"/>
            <a:chOff x="6424369" y="1153648"/>
            <a:chExt cx="3860073" cy="7990352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69" y="1153648"/>
              <a:ext cx="3860073" cy="7990352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5034" y="3081130"/>
              <a:ext cx="2478985" cy="2564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7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191625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WMS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2881832" y="1153648"/>
            <a:ext cx="3860073" cy="7990352"/>
            <a:chOff x="6424369" y="1153648"/>
            <a:chExt cx="3860073" cy="7990352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69" y="1153648"/>
              <a:ext cx="3860073" cy="7990352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5034" y="3081130"/>
              <a:ext cx="2478985" cy="2564296"/>
            </a:xfrm>
            <a:prstGeom prst="rect">
              <a:avLst/>
            </a:prstGeom>
          </p:spPr>
        </p:pic>
      </p:grpSp>
      <p:sp>
        <p:nvSpPr>
          <p:cNvPr id="8" name="Espaço Reservado para Texto 2"/>
          <p:cNvSpPr txBox="1">
            <a:spLocks/>
          </p:cNvSpPr>
          <p:nvPr/>
        </p:nvSpPr>
        <p:spPr>
          <a:xfrm>
            <a:off x="8888550" y="1156083"/>
            <a:ext cx="4208739" cy="733180"/>
          </a:xfrm>
          <a:prstGeom prst="rect">
            <a:avLst/>
          </a:prstGeom>
        </p:spPr>
        <p:txBody>
          <a:bodyPr anchor="t"/>
          <a:lstStyle>
            <a:lvl1pPr marL="0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0" kern="1200">
                <a:solidFill>
                  <a:srgbClr val="00739C"/>
                </a:solidFill>
                <a:latin typeface="Arial Narrow"/>
                <a:ea typeface="ヒラギノ角ゴ Pro W3" pitchFamily="-107" charset="-128"/>
                <a:cs typeface="Arial Narrow"/>
              </a:defRPr>
            </a:lvl1pPr>
            <a:lvl2pPr marL="725531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2pPr>
            <a:lvl3pPr marL="1451061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9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3pPr>
            <a:lvl4pPr marL="2176592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5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4pPr>
            <a:lvl5pPr marL="2902123" indent="0" algn="l" defTabSz="725488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500" b="1" kern="1200">
                <a:solidFill>
                  <a:schemeClr val="tx1"/>
                </a:solidFill>
                <a:latin typeface="+mn-lt"/>
                <a:ea typeface="ヒラギノ角ゴ Pro W3" pitchFamily="-107" charset="-128"/>
                <a:cs typeface="ヒラギノ角ゴ Pro W3" charset="0"/>
              </a:defRPr>
            </a:lvl5pPr>
            <a:lvl6pPr marL="3627653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53184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78715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04245" indent="0" algn="l" defTabSz="725531" rtl="0" eaLnBrk="1" latinLnBrk="0" hangingPunct="1">
              <a:spcBef>
                <a:spcPct val="20000"/>
              </a:spcBef>
              <a:buFont typeface="Arial"/>
              <a:buNone/>
              <a:defRPr sz="2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/>
              <a:t>CHÃO DE FÁBRICA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9945169" y="1153648"/>
            <a:ext cx="3860073" cy="7990352"/>
            <a:chOff x="6424369" y="1173526"/>
            <a:chExt cx="3860073" cy="7990352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69" y="1173526"/>
              <a:ext cx="3860073" cy="7990352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6186" y="3153190"/>
              <a:ext cx="2495136" cy="2747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41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 smtClean="0"/>
              <a:t>CONHECENDO A SOLUÇÃO ACD</a:t>
            </a:r>
            <a:endParaRPr lang="pt-BR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203382" y="910207"/>
            <a:ext cx="15332541" cy="8576333"/>
            <a:chOff x="1763688" y="1124744"/>
            <a:chExt cx="5652564" cy="3166095"/>
          </a:xfrm>
        </p:grpSpPr>
        <p:sp>
          <p:nvSpPr>
            <p:cNvPr id="6" name="Rectangle 5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TOTVS_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7" y="378639"/>
            <a:ext cx="1324881" cy="531568"/>
          </a:xfrm>
          <a:prstGeom prst="rect">
            <a:avLst/>
          </a:prstGeom>
        </p:spPr>
      </p:pic>
      <p:sp>
        <p:nvSpPr>
          <p:cNvPr id="15" name="Espaço Reservado para Texto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208739" cy="733180"/>
          </a:xfrm>
        </p:spPr>
        <p:txBody>
          <a:bodyPr/>
          <a:lstStyle/>
          <a:p>
            <a:r>
              <a:rPr lang="pt-BR" b="1" dirty="0" smtClean="0"/>
              <a:t>CONSULTA</a:t>
            </a: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01800" y="3102341"/>
            <a:ext cx="29287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Consulta Geral </a:t>
            </a:r>
          </a:p>
          <a:p>
            <a:r>
              <a:rPr lang="pt-BR" altLang="pt-BR" sz="2400" dirty="0" smtClean="0">
                <a:solidFill>
                  <a:srgbClr val="272054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Log de Eventos</a:t>
            </a:r>
          </a:p>
        </p:txBody>
      </p:sp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182332" y="1541723"/>
            <a:ext cx="9374642" cy="60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CONCLUSÃO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26450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2703530"/>
            <a:ext cx="1335069" cy="1335069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124825" y="4572000"/>
            <a:ext cx="81248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sz="4200" dirty="0" smtClean="0">
                <a:solidFill>
                  <a:schemeClr val="bg1"/>
                </a:solidFill>
                <a:latin typeface="Arial Narrow"/>
                <a:cs typeface="Arial Narrow"/>
              </a:rPr>
              <a:t>APLICAÇÃO DO ACD</a:t>
            </a:r>
            <a:endParaRPr lang="en-US" sz="42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800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CONCLUSÃO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4527412" cy="85301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00739C"/>
                </a:solidFill>
                <a:latin typeface="Arial Narrow"/>
                <a:cs typeface="Arial Narrow"/>
              </a:defRPr>
            </a:lvl1pPr>
            <a:lvl2pPr marL="725531" indent="0">
              <a:buNone/>
              <a:defRPr sz="3200" b="1"/>
            </a:lvl2pPr>
            <a:lvl3pPr marL="1451061" indent="0">
              <a:buNone/>
              <a:defRPr sz="2900" b="1"/>
            </a:lvl3pPr>
            <a:lvl4pPr marL="2176592" indent="0">
              <a:buNone/>
              <a:defRPr sz="2500" b="1"/>
            </a:lvl4pPr>
            <a:lvl5pPr marL="2902123" indent="0">
              <a:buNone/>
              <a:defRPr sz="2500" b="1"/>
            </a:lvl5pPr>
            <a:lvl6pPr marL="3627653" indent="0">
              <a:buNone/>
              <a:defRPr sz="2500" b="1"/>
            </a:lvl6pPr>
            <a:lvl7pPr marL="4353184" indent="0">
              <a:buNone/>
              <a:defRPr sz="2500" b="1"/>
            </a:lvl7pPr>
            <a:lvl8pPr marL="5078715" indent="0">
              <a:buNone/>
              <a:defRPr sz="2500" b="1"/>
            </a:lvl8pPr>
            <a:lvl9pPr marL="5804245" indent="0">
              <a:buNone/>
              <a:defRPr sz="2500" b="1"/>
            </a:lvl9pPr>
          </a:lstStyle>
          <a:p>
            <a:pPr lvl="0"/>
            <a:r>
              <a:rPr lang="en-US" dirty="0" smtClean="0"/>
              <a:t>ACD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5129211" y="2090861"/>
            <a:ext cx="10518637" cy="66586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1pPr>
            <a:lvl2pPr marL="1177925" indent="-452438">
              <a:buSzPct val="100000"/>
              <a:buFont typeface="Arial"/>
              <a:buChar char="•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2pPr>
            <a:lvl3pPr marL="1812925" indent="-361950">
              <a:buSzPct val="70000"/>
              <a:buFont typeface="Courier New"/>
              <a:buChar char="o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3pPr>
            <a:lvl4pPr marL="2538413" indent="-361950">
              <a:buSzPct val="100000"/>
              <a:buFont typeface="Lucida Grande"/>
              <a:buChar char="–"/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4pPr>
            <a:lvl5pPr>
              <a:defRPr sz="2800">
                <a:solidFill>
                  <a:srgbClr val="4A5C61"/>
                </a:solidFill>
                <a:latin typeface="Arial Narrow"/>
                <a:cs typeface="Arial Narrow"/>
              </a:defRPr>
            </a:lvl5pPr>
          </a:lstStyle>
          <a:p>
            <a:pPr marL="457200" indent="-457200">
              <a:buFont typeface="Arial"/>
              <a:buChar char="•"/>
            </a:pPr>
            <a:r>
              <a:rPr lang="pt-BR" dirty="0" smtClean="0"/>
              <a:t>Aqui encerra-se a apresentação da solução de </a:t>
            </a:r>
            <a:r>
              <a:rPr lang="pt-BR" b="1" dirty="0" smtClean="0"/>
              <a:t>TOTVS ACD PROTHEUS </a:t>
            </a:r>
            <a:r>
              <a:rPr lang="pt-BR" dirty="0" smtClean="0"/>
              <a:t>– AUTOMAÇÃO E COLETA DE DADOS.</a:t>
            </a:r>
          </a:p>
          <a:p>
            <a:pPr marL="457200" indent="-457200">
              <a:buFont typeface="Arial"/>
              <a:buChar char="•"/>
            </a:pPr>
            <a:endParaRPr lang="pt-BR" dirty="0" smtClean="0"/>
          </a:p>
          <a:p>
            <a:pPr marL="457200" indent="-457200">
              <a:buFont typeface="Arial"/>
              <a:buChar char="•"/>
            </a:pPr>
            <a:r>
              <a:rPr lang="pt-BR" dirty="0" smtClean="0"/>
              <a:t>Neste material, você pode entender como automatizar os processos </a:t>
            </a:r>
            <a:r>
              <a:rPr lang="pt-BR" dirty="0"/>
              <a:t>de chão de fábrica, recebimento, inventários e estoques, utilizando coletores, leituras diretas de máquinas e </a:t>
            </a:r>
            <a:r>
              <a:rPr lang="pt-BR" dirty="0" smtClean="0"/>
              <a:t>equipamentos.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50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ROSEMEIRE CONSONI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 smtClean="0"/>
              <a:t>Segmento</a:t>
            </a:r>
            <a:r>
              <a:rPr lang="en-US" dirty="0" smtClean="0"/>
              <a:t> </a:t>
            </a:r>
            <a:r>
              <a:rPr lang="en-US" dirty="0" err="1" smtClean="0"/>
              <a:t>Manufatura</a:t>
            </a:r>
            <a:endParaRPr lang="en-US" dirty="0" smtClean="0"/>
          </a:p>
          <a:p>
            <a:r>
              <a:rPr lang="en-US" dirty="0" smtClean="0"/>
              <a:t>+055 (11) 99466-8555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consoni@totvs.com.br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5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grpSp>
        <p:nvGrpSpPr>
          <p:cNvPr id="3" name="Grupo 2"/>
          <p:cNvGrpSpPr/>
          <p:nvPr/>
        </p:nvGrpSpPr>
        <p:grpSpPr>
          <a:xfrm>
            <a:off x="601800" y="2761492"/>
            <a:ext cx="4347887" cy="1554980"/>
            <a:chOff x="601800" y="2761492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79" name="TextBox 18"/>
            <p:cNvSpPr txBox="1">
              <a:spLocks noChangeArrowheads="1"/>
            </p:cNvSpPr>
            <p:nvPr/>
          </p:nvSpPr>
          <p:spPr bwMode="auto">
            <a:xfrm>
              <a:off x="1460593" y="3229563"/>
              <a:ext cx="26144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RECEBIMENTO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5968222" y="2741614"/>
            <a:ext cx="4347887" cy="1554980"/>
            <a:chOff x="5968222" y="2741614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968222" y="2741614"/>
              <a:ext cx="4347887" cy="1554980"/>
            </a:xfrm>
            <a:prstGeom prst="rect">
              <a:avLst/>
            </a:prstGeom>
            <a:solidFill>
              <a:srgbClr val="4A5C60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>
              <a:off x="6310892" y="3229563"/>
              <a:ext cx="362303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ESTOQUE/INVENTÁRIO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591921" y="5921376"/>
            <a:ext cx="4347887" cy="1554980"/>
            <a:chOff x="8483599" y="5921376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83599" y="5921376"/>
              <a:ext cx="4347887" cy="1554980"/>
            </a:xfrm>
            <a:prstGeom prst="rect">
              <a:avLst/>
            </a:prstGeom>
            <a:solidFill>
              <a:srgbClr val="EC9B3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2" name="TextBox 18"/>
            <p:cNvSpPr txBox="1">
              <a:spLocks noChangeArrowheads="1"/>
            </p:cNvSpPr>
            <p:nvPr/>
          </p:nvSpPr>
          <p:spPr bwMode="auto">
            <a:xfrm>
              <a:off x="9173368" y="6449081"/>
              <a:ext cx="29523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PRODUÇÃO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PROCESSOS</a:t>
            </a:r>
            <a:endParaRPr lang="en-US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en-US" dirty="0" smtClean="0"/>
              <a:t>APLICAÇÃO DO ACD</a:t>
            </a:r>
            <a:endParaRPr lang="en-US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6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11334645" y="2861587"/>
            <a:ext cx="4347887" cy="1554980"/>
            <a:chOff x="11334645" y="2803448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1334645" y="2803448"/>
              <a:ext cx="4347887" cy="1554980"/>
            </a:xfrm>
            <a:prstGeom prst="rect">
              <a:avLst/>
            </a:prstGeom>
            <a:solidFill>
              <a:srgbClr val="019ABE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12224630" y="3348077"/>
              <a:ext cx="2701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EXPEDIÇÃO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5963283" y="5906389"/>
            <a:ext cx="4347887" cy="1554980"/>
            <a:chOff x="601800" y="2761492"/>
            <a:chExt cx="4347887" cy="1554980"/>
          </a:xfrm>
        </p:grpSpPr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1629499" y="3229563"/>
              <a:ext cx="22666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WMS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11334645" y="5906389"/>
            <a:ext cx="4347887" cy="1554980"/>
            <a:chOff x="19073923" y="5640658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19073923" y="5640658"/>
              <a:ext cx="4347887" cy="1554980"/>
            </a:xfrm>
            <a:prstGeom prst="rect">
              <a:avLst/>
            </a:prstGeom>
            <a:solidFill>
              <a:srgbClr val="EC9B3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TextBox 18"/>
            <p:cNvSpPr txBox="1">
              <a:spLocks noChangeArrowheads="1"/>
            </p:cNvSpPr>
            <p:nvPr/>
          </p:nvSpPr>
          <p:spPr bwMode="auto">
            <a:xfrm>
              <a:off x="19748614" y="6210545"/>
              <a:ext cx="29523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CHÃO DE FÁBRICA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60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grpSp>
        <p:nvGrpSpPr>
          <p:cNvPr id="3" name="Grupo 2"/>
          <p:cNvGrpSpPr/>
          <p:nvPr/>
        </p:nvGrpSpPr>
        <p:grpSpPr>
          <a:xfrm>
            <a:off x="601800" y="2761492"/>
            <a:ext cx="4347887" cy="1554980"/>
            <a:chOff x="601800" y="2761492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79" name="TextBox 18"/>
            <p:cNvSpPr txBox="1">
              <a:spLocks noChangeArrowheads="1"/>
            </p:cNvSpPr>
            <p:nvPr/>
          </p:nvSpPr>
          <p:spPr bwMode="auto">
            <a:xfrm>
              <a:off x="1460593" y="3229563"/>
              <a:ext cx="26144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RECEBIMENTO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5968222" y="2741614"/>
            <a:ext cx="4347887" cy="1554980"/>
            <a:chOff x="5968222" y="2741614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968222" y="2741614"/>
              <a:ext cx="4347887" cy="1554980"/>
            </a:xfrm>
            <a:prstGeom prst="rect">
              <a:avLst/>
            </a:prstGeom>
            <a:solidFill>
              <a:srgbClr val="4A5C60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>
              <a:off x="6310892" y="3229563"/>
              <a:ext cx="362303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ESTOQUE/INVENTÁRIO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3057397" y="5937491"/>
            <a:ext cx="4347887" cy="1554980"/>
            <a:chOff x="8483599" y="5921376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83599" y="5921376"/>
              <a:ext cx="4347887" cy="1554980"/>
            </a:xfrm>
            <a:prstGeom prst="rect">
              <a:avLst/>
            </a:prstGeom>
            <a:solidFill>
              <a:srgbClr val="EC9B3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82" name="TextBox 18"/>
            <p:cNvSpPr txBox="1">
              <a:spLocks noChangeArrowheads="1"/>
            </p:cNvSpPr>
            <p:nvPr/>
          </p:nvSpPr>
          <p:spPr bwMode="auto">
            <a:xfrm>
              <a:off x="9173368" y="6449081"/>
              <a:ext cx="295237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PRODUÇÃO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PROCESSOS</a:t>
            </a:r>
            <a:endParaRPr lang="en-US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</p:spPr>
        <p:txBody>
          <a:bodyPr/>
          <a:lstStyle/>
          <a:p>
            <a:r>
              <a:rPr lang="en-US" dirty="0" smtClean="0"/>
              <a:t>APLICAÇÃO DO ACD</a:t>
            </a:r>
            <a:endParaRPr lang="en-US" dirty="0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7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11334645" y="2861587"/>
            <a:ext cx="4347887" cy="1554980"/>
            <a:chOff x="11334645" y="2803448"/>
            <a:chExt cx="4347887" cy="1554980"/>
          </a:xfrm>
          <a:effectLst>
            <a:outerShdw blurRad="50800" dist="38100" dir="2700000" algn="tl" rotWithShape="0">
              <a:prstClr val="black">
                <a:alpha val="48000"/>
              </a:prstClr>
            </a:outerShdw>
          </a:effectLst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1334645" y="2803448"/>
              <a:ext cx="4347887" cy="1554980"/>
            </a:xfrm>
            <a:prstGeom prst="rect">
              <a:avLst/>
            </a:prstGeom>
            <a:solidFill>
              <a:srgbClr val="019ABE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12224630" y="3348077"/>
              <a:ext cx="2701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EXPEDIÇÃO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8649333" y="5878470"/>
            <a:ext cx="4347887" cy="1554980"/>
            <a:chOff x="601800" y="2761492"/>
            <a:chExt cx="4347887" cy="1554980"/>
          </a:xfrm>
        </p:grpSpPr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01800" y="2761492"/>
              <a:ext cx="4347887" cy="1554980"/>
            </a:xfrm>
            <a:prstGeom prst="rect">
              <a:avLst/>
            </a:prstGeom>
            <a:solidFill>
              <a:srgbClr val="00739C"/>
            </a:solidFill>
            <a:ln w="9525">
              <a:noFill/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1629499" y="3229563"/>
              <a:ext cx="22666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WMS</a:t>
              </a:r>
              <a:endParaRPr lang="en-US" sz="240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6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18"/>
          <p:cNvSpPr txBox="1">
            <a:spLocks noChangeArrowheads="1"/>
          </p:cNvSpPr>
          <p:nvPr/>
        </p:nvSpPr>
        <p:spPr bwMode="auto">
          <a:xfrm>
            <a:off x="601800" y="2479256"/>
            <a:ext cx="4844843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Emissão de etiquetas de produtos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Volume de entradas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Conferência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Baixa CQ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Consulta de etiquetas (produto, endereços) </a:t>
            </a:r>
            <a:b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4A5C61"/>
                </a:solidFill>
                <a:latin typeface="Arial Narrow" panose="020B0606020202030204" pitchFamily="34" charset="0"/>
              </a:rPr>
              <a:t>RF e </a:t>
            </a:r>
            <a:r>
              <a:rPr lang="pt-BR" sz="2400" dirty="0" smtClean="0">
                <a:solidFill>
                  <a:srgbClr val="4A5C61"/>
                </a:solidFill>
                <a:latin typeface="Arial Narrow" panose="020B0606020202030204" pitchFamily="34" charset="0"/>
              </a:rPr>
              <a:t>Protheus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 smtClean="0">
              <a:latin typeface="Arial Narrow" panose="020B0606020202030204" pitchFamily="34" charset="0"/>
            </a:endParaRPr>
          </a:p>
          <a:p>
            <a:endParaRPr lang="en-US" sz="2200" dirty="0">
              <a:solidFill>
                <a:srgbClr val="EC9B3C"/>
              </a:solidFill>
              <a:latin typeface="Arial Narrow"/>
              <a:cs typeface="Arial Narrow"/>
            </a:endParaRPr>
          </a:p>
        </p:txBody>
      </p:sp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3952875" y="1851025"/>
            <a:ext cx="1841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601800" y="1175133"/>
            <a:ext cx="3694331" cy="853016"/>
          </a:xfrm>
        </p:spPr>
        <p:txBody>
          <a:bodyPr/>
          <a:lstStyle/>
          <a:p>
            <a:r>
              <a:rPr lang="en-US" b="1" dirty="0" smtClean="0"/>
              <a:t>RECEBIMENTO</a:t>
            </a:r>
            <a:endParaRPr lang="en-US" b="1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8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69" y="2479256"/>
            <a:ext cx="9556504" cy="499794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29212" y="378639"/>
            <a:ext cx="10518637" cy="558800"/>
          </a:xfrm>
          <a:prstGeom prst="rect">
            <a:avLst/>
          </a:prstGeom>
        </p:spPr>
        <p:txBody>
          <a:bodyPr anchor="t"/>
          <a:lstStyle>
            <a:lvl1pPr algn="r">
              <a:defRPr sz="3200" b="1">
                <a:solidFill>
                  <a:srgbClr val="4A5C61"/>
                </a:solidFill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PRINCIPAIS FUNCIONALIDADES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FUNCIONALIDADES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b="1" dirty="0" smtClean="0"/>
              <a:t>MOVIMENTOS DE ESTOQUE</a:t>
            </a:r>
            <a:endParaRPr lang="pt-BR" b="1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4"/>
          </p:nvPr>
        </p:nvSpPr>
        <p:spPr>
          <a:xfrm>
            <a:off x="7440542" y="2326915"/>
            <a:ext cx="8809108" cy="6459275"/>
          </a:xfrm>
        </p:spPr>
        <p:txBody>
          <a:bodyPr/>
          <a:lstStyle/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Preparação para </a:t>
            </a:r>
            <a:r>
              <a:rPr lang="pt-BR" sz="2400" dirty="0" smtClean="0"/>
              <a:t>endereçamento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Endereçamento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Envio CQ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Movimentações internas requisição/devolução 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Consulta de etiqueta (produto, endereços) RF e Protheus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Desmontagem de embalagens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Fragmentação de etiqueta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Montagem de </a:t>
            </a:r>
            <a:r>
              <a:rPr lang="pt-BR" sz="2400" dirty="0" smtClean="0"/>
              <a:t>pallet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Manutenção de </a:t>
            </a:r>
            <a:r>
              <a:rPr lang="pt-BR" sz="2400" dirty="0" smtClean="0"/>
              <a:t>pallet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Inclusão </a:t>
            </a:r>
            <a:r>
              <a:rPr lang="pt-BR" sz="2400" dirty="0" smtClean="0"/>
              <a:t>de itens pallet</a:t>
            </a:r>
            <a:endParaRPr lang="pt-BR" sz="2400" dirty="0"/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Exclusão de </a:t>
            </a:r>
            <a:r>
              <a:rPr lang="pt-BR" sz="2400" dirty="0" smtClean="0"/>
              <a:t>itens pallet</a:t>
            </a:r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940D1D-B147-43FC-A96B-779C25C7BB73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0" y="2326916"/>
            <a:ext cx="5421313" cy="54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OTVS - Paleta Oficial">
      <a:dk1>
        <a:sysClr val="windowText" lastClr="000000"/>
      </a:dk1>
      <a:lt1>
        <a:sysClr val="window" lastClr="FFFFFF"/>
      </a:lt1>
      <a:dk2>
        <a:srgbClr val="0C9AC0"/>
      </a:dk2>
      <a:lt2>
        <a:srgbClr val="FFFFFF"/>
      </a:lt2>
      <a:accent1>
        <a:srgbClr val="272054"/>
      </a:accent1>
      <a:accent2>
        <a:srgbClr val="00749B"/>
      </a:accent2>
      <a:accent3>
        <a:srgbClr val="4A5C61"/>
      </a:accent3>
      <a:accent4>
        <a:srgbClr val="00B5C7"/>
      </a:accent4>
      <a:accent5>
        <a:srgbClr val="ED9C2E"/>
      </a:accent5>
      <a:accent6>
        <a:srgbClr val="FFFFFF"/>
      </a:accent6>
      <a:hlink>
        <a:srgbClr val="00B5C7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>
        <a:spAutoFit/>
      </a:bodyPr>
      <a:lstStyle>
        <a:defPPr>
          <a:defRPr sz="2800" dirty="0" err="1" smtClean="0">
            <a:solidFill>
              <a:srgbClr val="4A5C61"/>
            </a:solidFill>
            <a:latin typeface="Arial Narrow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3499</TotalTime>
  <Words>1213</Words>
  <Application>Microsoft Office PowerPoint</Application>
  <PresentationFormat>Personalizar</PresentationFormat>
  <Paragraphs>342</Paragraphs>
  <Slides>51</Slides>
  <Notes>32</Notes>
  <HiddenSlides>3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ＭＳ Ｐゴシック</vt:lpstr>
      <vt:lpstr>Arial</vt:lpstr>
      <vt:lpstr>Arial Narrow</vt:lpstr>
      <vt:lpstr>Calibri</vt:lpstr>
      <vt:lpstr>Courier New</vt:lpstr>
      <vt:lpstr>Lucida Grande</vt:lpstr>
      <vt:lpstr>ヒラギノ角ゴ Pro W3</vt:lpstr>
      <vt:lpstr>Office Theme</vt:lpstr>
      <vt:lpstr>SEGMENTO MANUFATURA, 2015</vt:lpstr>
      <vt:lpstr>Apresentação do PowerPoint</vt:lpstr>
      <vt:lpstr>Apresentação do PowerPoint</vt:lpstr>
      <vt:lpstr>Apresentação do PowerPoint</vt:lpstr>
      <vt:lpstr>Apresentação do PowerPoint</vt:lpstr>
      <vt:lpstr>APLICAÇÃO DO ACD</vt:lpstr>
      <vt:lpstr>APLICAÇÃO DO ACD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Apresentação do PowerPoint</vt:lpstr>
      <vt:lpstr>Apresentação do PowerPoint</vt:lpstr>
      <vt:lpstr>Apresentação do PowerPoint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Apresentação do PowerPoint</vt:lpstr>
      <vt:lpstr>CONHECENDO A SOLUÇÃO ACD</vt:lpstr>
      <vt:lpstr>CONHECENDO A SOLUÇÃO ACD</vt:lpstr>
      <vt:lpstr>CONHECENDO A SOLUÇÃO ACD</vt:lpstr>
      <vt:lpstr>CONHECENDO A SOLUÇÃO ACD</vt:lpstr>
      <vt:lpstr>CONHECENDO A SOLUÇÃO ACD utilizando coletores no processo de conferência</vt:lpstr>
      <vt:lpstr>CONHECENDO A SOLUÇÃO ACD utilizando coletores no processo de conferência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CONHECENDO A SOLUÇÃO ACD utilizando coletores na separação de materiais</vt:lpstr>
      <vt:lpstr>CONHECENDO A SOLUÇÃO ACD</vt:lpstr>
      <vt:lpstr>CONHECENDO A SOLUÇÃO ACD utilizando o coletor</vt:lpstr>
      <vt:lpstr>CONHECENDO A SOLUÇÃO ACD</vt:lpstr>
      <vt:lpstr>CONHECENDO A SOLUÇÃO ACD</vt:lpstr>
      <vt:lpstr>CONHECENDO A SOLUÇÃO ACD</vt:lpstr>
      <vt:lpstr>CONHECENDO A SOLUÇÃO ACD</vt:lpstr>
      <vt:lpstr>CONHECENDO A SOLUÇÃO ACD</vt:lpstr>
      <vt:lpstr>CONHECENDO A SOLUÇÃO ACD gerando requisição de materiais</vt:lpstr>
      <vt:lpstr>CONHECENDO A SOLUÇÃO ACD utilizando coletores no apontamento da produção</vt:lpstr>
      <vt:lpstr>CONHECENDO A SOLUÇÃO ACD utilizando coletores no apontamento da produção</vt:lpstr>
      <vt:lpstr>CONHECENDO A SOLUÇÃO ACD</vt:lpstr>
      <vt:lpstr>CONHECENDO A SOLUÇÃO ACD</vt:lpstr>
      <vt:lpstr>Apresentação do PowerPoint</vt:lpstr>
      <vt:lpstr>CONCLUSÃO</vt:lpstr>
      <vt:lpstr>ROSEMEIRE CONSONI</vt:lpstr>
    </vt:vector>
  </TitlesOfParts>
  <Company>OZ 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Thiago Alves Soares</dc:creator>
  <cp:lastModifiedBy>Rosemeire Consoni</cp:lastModifiedBy>
  <cp:revision>277</cp:revision>
  <dcterms:created xsi:type="dcterms:W3CDTF">2014-04-10T12:12:37Z</dcterms:created>
  <dcterms:modified xsi:type="dcterms:W3CDTF">2015-07-17T14:58:56Z</dcterms:modified>
</cp:coreProperties>
</file>